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95" r:id="rId2"/>
    <p:sldId id="541" r:id="rId3"/>
    <p:sldId id="426" r:id="rId4"/>
    <p:sldId id="542" r:id="rId5"/>
    <p:sldId id="424" r:id="rId6"/>
    <p:sldId id="498" r:id="rId7"/>
    <p:sldId id="543" r:id="rId8"/>
    <p:sldId id="499" r:id="rId9"/>
    <p:sldId id="544" r:id="rId10"/>
    <p:sldId id="425" r:id="rId11"/>
    <p:sldId id="501" r:id="rId12"/>
    <p:sldId id="382" r:id="rId13"/>
    <p:sldId id="502" r:id="rId14"/>
    <p:sldId id="545" r:id="rId15"/>
    <p:sldId id="503" r:id="rId16"/>
    <p:sldId id="547" r:id="rId17"/>
    <p:sldId id="504" r:id="rId18"/>
    <p:sldId id="548" r:id="rId19"/>
    <p:sldId id="507" r:id="rId20"/>
    <p:sldId id="505" r:id="rId21"/>
    <p:sldId id="506" r:id="rId22"/>
    <p:sldId id="509" r:id="rId23"/>
    <p:sldId id="508" r:id="rId24"/>
    <p:sldId id="296" r:id="rId25"/>
    <p:sldId id="421" r:id="rId26"/>
    <p:sldId id="511" r:id="rId27"/>
    <p:sldId id="512" r:id="rId28"/>
    <p:sldId id="549" r:id="rId29"/>
    <p:sldId id="429" r:id="rId30"/>
    <p:sldId id="510" r:id="rId31"/>
    <p:sldId id="513" r:id="rId32"/>
    <p:sldId id="550" r:id="rId33"/>
    <p:sldId id="430" r:id="rId34"/>
    <p:sldId id="431" r:id="rId35"/>
    <p:sldId id="432" r:id="rId36"/>
    <p:sldId id="433" r:id="rId37"/>
    <p:sldId id="434" r:id="rId38"/>
    <p:sldId id="514" r:id="rId39"/>
    <p:sldId id="297" r:id="rId40"/>
    <p:sldId id="298" r:id="rId41"/>
  </p:sldIdLst>
  <p:sldSz cx="9144000" cy="6858000" type="screen4x3"/>
  <p:notesSz cx="6858000" cy="9144000"/>
  <p:defaultTextStyle>
    <a:defPPr>
      <a:defRPr lang="en-US"/>
    </a:defPPr>
    <a:lvl1pPr algn="l" rtl="0" fontAlgn="base">
      <a:spcBef>
        <a:spcPct val="0"/>
      </a:spcBef>
      <a:spcAft>
        <a:spcPct val="0"/>
      </a:spcAft>
      <a:defRPr sz="2800" b="1" kern="1200">
        <a:solidFill>
          <a:srgbClr val="FF0000"/>
        </a:solidFill>
        <a:latin typeface="Arial" charset="0"/>
        <a:ea typeface="+mn-ea"/>
        <a:cs typeface="+mn-cs"/>
      </a:defRPr>
    </a:lvl1pPr>
    <a:lvl2pPr marL="457200" algn="l" rtl="0" fontAlgn="base">
      <a:spcBef>
        <a:spcPct val="0"/>
      </a:spcBef>
      <a:spcAft>
        <a:spcPct val="0"/>
      </a:spcAft>
      <a:defRPr sz="2800" b="1" kern="1200">
        <a:solidFill>
          <a:srgbClr val="FF0000"/>
        </a:solidFill>
        <a:latin typeface="Arial" charset="0"/>
        <a:ea typeface="+mn-ea"/>
        <a:cs typeface="+mn-cs"/>
      </a:defRPr>
    </a:lvl2pPr>
    <a:lvl3pPr marL="914400" algn="l" rtl="0" fontAlgn="base">
      <a:spcBef>
        <a:spcPct val="0"/>
      </a:spcBef>
      <a:spcAft>
        <a:spcPct val="0"/>
      </a:spcAft>
      <a:defRPr sz="2800" b="1" kern="1200">
        <a:solidFill>
          <a:srgbClr val="FF0000"/>
        </a:solidFill>
        <a:latin typeface="Arial" charset="0"/>
        <a:ea typeface="+mn-ea"/>
        <a:cs typeface="+mn-cs"/>
      </a:defRPr>
    </a:lvl3pPr>
    <a:lvl4pPr marL="1371600" algn="l" rtl="0" fontAlgn="base">
      <a:spcBef>
        <a:spcPct val="0"/>
      </a:spcBef>
      <a:spcAft>
        <a:spcPct val="0"/>
      </a:spcAft>
      <a:defRPr sz="2800" b="1" kern="1200">
        <a:solidFill>
          <a:srgbClr val="FF0000"/>
        </a:solidFill>
        <a:latin typeface="Arial" charset="0"/>
        <a:ea typeface="+mn-ea"/>
        <a:cs typeface="+mn-cs"/>
      </a:defRPr>
    </a:lvl4pPr>
    <a:lvl5pPr marL="1828800" algn="l" rtl="0" fontAlgn="base">
      <a:spcBef>
        <a:spcPct val="0"/>
      </a:spcBef>
      <a:spcAft>
        <a:spcPct val="0"/>
      </a:spcAft>
      <a:defRPr sz="2800" b="1" kern="1200">
        <a:solidFill>
          <a:srgbClr val="FF0000"/>
        </a:solidFill>
        <a:latin typeface="Arial" charset="0"/>
        <a:ea typeface="+mn-ea"/>
        <a:cs typeface="+mn-cs"/>
      </a:defRPr>
    </a:lvl5pPr>
    <a:lvl6pPr marL="2286000" algn="l" defTabSz="914400" rtl="0" eaLnBrk="1" latinLnBrk="0" hangingPunct="1">
      <a:defRPr sz="2800" b="1" kern="1200">
        <a:solidFill>
          <a:srgbClr val="FF0000"/>
        </a:solidFill>
        <a:latin typeface="Arial" charset="0"/>
        <a:ea typeface="+mn-ea"/>
        <a:cs typeface="+mn-cs"/>
      </a:defRPr>
    </a:lvl6pPr>
    <a:lvl7pPr marL="2743200" algn="l" defTabSz="914400" rtl="0" eaLnBrk="1" latinLnBrk="0" hangingPunct="1">
      <a:defRPr sz="2800" b="1" kern="1200">
        <a:solidFill>
          <a:srgbClr val="FF0000"/>
        </a:solidFill>
        <a:latin typeface="Arial" charset="0"/>
        <a:ea typeface="+mn-ea"/>
        <a:cs typeface="+mn-cs"/>
      </a:defRPr>
    </a:lvl7pPr>
    <a:lvl8pPr marL="3200400" algn="l" defTabSz="914400" rtl="0" eaLnBrk="1" latinLnBrk="0" hangingPunct="1">
      <a:defRPr sz="2800" b="1" kern="1200">
        <a:solidFill>
          <a:srgbClr val="FF0000"/>
        </a:solidFill>
        <a:latin typeface="Arial" charset="0"/>
        <a:ea typeface="+mn-ea"/>
        <a:cs typeface="+mn-cs"/>
      </a:defRPr>
    </a:lvl8pPr>
    <a:lvl9pPr marL="3657600" algn="l" defTabSz="914400" rtl="0" eaLnBrk="1" latinLnBrk="0" hangingPunct="1">
      <a:defRPr sz="2800" b="1" kern="1200">
        <a:solidFill>
          <a:srgbClr val="FF0000"/>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63" autoAdjust="0"/>
    <p:restoredTop sz="80653" autoAdjust="0"/>
  </p:normalViewPr>
  <p:slideViewPr>
    <p:cSldViewPr showGuides="1">
      <p:cViewPr varScale="1">
        <p:scale>
          <a:sx n="28" d="100"/>
          <a:sy n="28" d="100"/>
        </p:scale>
        <p:origin x="-739"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14722"/>
    </p:cViewPr>
  </p:sorterViewPr>
  <p:gridSpacing cx="58989913" cy="5898991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defRPr>
            </a:lvl1pPr>
          </a:lstStyle>
          <a:p>
            <a:endParaRPr lang="en-US"/>
          </a:p>
        </p:txBody>
      </p:sp>
      <p:sp>
        <p:nvSpPr>
          <p:cNvPr id="1146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en-US"/>
          </a:p>
        </p:txBody>
      </p:sp>
      <p:sp>
        <p:nvSpPr>
          <p:cNvPr id="1146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46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46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defRPr>
            </a:lvl1pPr>
          </a:lstStyle>
          <a:p>
            <a:endParaRPr lang="en-US"/>
          </a:p>
        </p:txBody>
      </p:sp>
      <p:sp>
        <p:nvSpPr>
          <p:cNvPr id="1146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A88B3A3E-5DAA-4CAC-8B59-0CF2F4FC7C8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691669-3FD1-40B1-B0D1-C109BF121362}" type="slidenum">
              <a:rPr lang="en-US"/>
              <a:pPr/>
              <a:t>1</a:t>
            </a:fld>
            <a:endParaRPr lang="en-US"/>
          </a:p>
        </p:txBody>
      </p:sp>
      <p:sp>
        <p:nvSpPr>
          <p:cNvPr id="226306" name="Rectangle 2"/>
          <p:cNvSpPr>
            <a:spLocks noGrp="1" noRot="1" noChangeAspect="1" noChangeArrowheads="1" noTextEdit="1"/>
          </p:cNvSpPr>
          <p:nvPr>
            <p:ph type="sldImg"/>
          </p:nvPr>
        </p:nvSpPr>
        <p:spPr>
          <a:ln/>
        </p:spPr>
      </p:sp>
      <p:sp>
        <p:nvSpPr>
          <p:cNvPr id="226307" name="Rectangle 3"/>
          <p:cNvSpPr>
            <a:spLocks noGrp="1" noChangeArrowheads="1"/>
          </p:cNvSpPr>
          <p:nvPr>
            <p:ph type="body" idx="1"/>
          </p:nvPr>
        </p:nvSpPr>
        <p:spPr/>
        <p:txBody>
          <a:bodyPr/>
          <a:lstStyle/>
          <a:p>
            <a:r>
              <a:rPr lang="en-US" dirty="0"/>
              <a:t>And now for the penultimate stage – Cordilleran-Type mountain building.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EF45B2-0890-45EB-A254-8F5CD61B6A8A}" type="slidenum">
              <a:rPr lang="en-US"/>
              <a:pPr/>
              <a:t>10</a:t>
            </a:fld>
            <a:endParaRPr lang="en-US"/>
          </a:p>
        </p:txBody>
      </p:sp>
      <p:sp>
        <p:nvSpPr>
          <p:cNvPr id="218114" name="Rectangle 2"/>
          <p:cNvSpPr>
            <a:spLocks noGrp="1" noRot="1" noChangeAspect="1" noChangeArrowheads="1" noTextEdit="1"/>
          </p:cNvSpPr>
          <p:nvPr>
            <p:ph type="sldImg"/>
          </p:nvPr>
        </p:nvSpPr>
        <p:spPr>
          <a:ln/>
        </p:spPr>
      </p:sp>
      <p:sp>
        <p:nvSpPr>
          <p:cNvPr id="218115" name="Rectangle 3"/>
          <p:cNvSpPr>
            <a:spLocks noGrp="1" noChangeArrowheads="1"/>
          </p:cNvSpPr>
          <p:nvPr>
            <p:ph type="body" idx="1"/>
          </p:nvPr>
        </p:nvSpPr>
        <p:spPr/>
        <p:txBody>
          <a:bodyPr/>
          <a:lstStyle/>
          <a:p>
            <a:r>
              <a:rPr lang="en-US" dirty="0"/>
              <a:t>Yah, there would probably be a lot of lithics, but because the volcanoes are emplaced within a DCM, sediment sources would be more variable than for an island arc.</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08937E-5275-4DA6-B26F-2635102F9F68}" type="slidenum">
              <a:rPr lang="en-US"/>
              <a:pPr/>
              <a:t>11</a:t>
            </a:fld>
            <a:endParaRPr lang="en-US"/>
          </a:p>
        </p:txBody>
      </p:sp>
      <p:sp>
        <p:nvSpPr>
          <p:cNvPr id="541698" name="Rectangle 2"/>
          <p:cNvSpPr>
            <a:spLocks noGrp="1" noRot="1" noChangeAspect="1" noChangeArrowheads="1" noTextEdit="1"/>
          </p:cNvSpPr>
          <p:nvPr>
            <p:ph type="sldImg"/>
          </p:nvPr>
        </p:nvSpPr>
        <p:spPr>
          <a:ln/>
        </p:spPr>
      </p:sp>
      <p:sp>
        <p:nvSpPr>
          <p:cNvPr id="541699" name="Rectangle 3"/>
          <p:cNvSpPr>
            <a:spLocks noGrp="1" noChangeArrowheads="1"/>
          </p:cNvSpPr>
          <p:nvPr>
            <p:ph type="body" idx="1"/>
          </p:nvPr>
        </p:nvSpPr>
        <p:spPr/>
        <p:txBody>
          <a:bodyPr/>
          <a:lstStyle/>
          <a:p>
            <a:r>
              <a:rPr lang="en-US" dirty="0"/>
              <a:t>Mountain building is only in part due to volcano growth. Compression produces thrust faults and further uplift.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E89103-2794-481D-B319-214CA7F25264}" type="slidenum">
              <a:rPr lang="en-US"/>
              <a:pPr/>
              <a:t>12</a:t>
            </a:fld>
            <a:endParaRPr 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r>
              <a:rPr lang="en-US" dirty="0"/>
              <a:t>Most of the mountains in the Andes are not volcanic. The uplift is mostly due to thrust faulting.</a:t>
            </a:r>
          </a:p>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C5A9F2-2554-45F9-B6A2-AEEB27FD2230}" type="slidenum">
              <a:rPr lang="en-US"/>
              <a:pPr/>
              <a:t>13</a:t>
            </a:fld>
            <a:endParaRPr lang="en-US"/>
          </a:p>
        </p:txBody>
      </p:sp>
      <p:sp>
        <p:nvSpPr>
          <p:cNvPr id="542722" name="Rectangle 2"/>
          <p:cNvSpPr>
            <a:spLocks noGrp="1" noRot="1" noChangeAspect="1" noChangeArrowheads="1" noTextEdit="1"/>
          </p:cNvSpPr>
          <p:nvPr>
            <p:ph type="sldImg"/>
          </p:nvPr>
        </p:nvSpPr>
        <p:spPr>
          <a:ln/>
        </p:spPr>
      </p:sp>
      <p:sp>
        <p:nvSpPr>
          <p:cNvPr id="542723" name="Rectangle 3"/>
          <p:cNvSpPr>
            <a:spLocks noGrp="1" noChangeArrowheads="1"/>
          </p:cNvSpPr>
          <p:nvPr>
            <p:ph type="body" idx="1"/>
          </p:nvPr>
        </p:nvSpPr>
        <p:spPr/>
        <p:txBody>
          <a:bodyPr/>
          <a:lstStyle/>
          <a:p>
            <a:r>
              <a:rPr lang="en-US" dirty="0"/>
              <a:t>Magma formation is similar to that in island arc type orogeny. So what kind of melting happens here - wet melting or decompression melting?</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E410C7-50C8-4C09-BD83-3FDD8A75E64D}" type="slidenum">
              <a:rPr lang="en-US"/>
              <a:pPr/>
              <a:t>14</a:t>
            </a:fld>
            <a:endParaRPr lang="en-US"/>
          </a:p>
        </p:txBody>
      </p:sp>
      <p:sp>
        <p:nvSpPr>
          <p:cNvPr id="544770" name="Rectangle 2"/>
          <p:cNvSpPr>
            <a:spLocks noGrp="1" noRot="1" noChangeAspect="1" noChangeArrowheads="1" noTextEdit="1"/>
          </p:cNvSpPr>
          <p:nvPr>
            <p:ph type="sldImg"/>
          </p:nvPr>
        </p:nvSpPr>
        <p:spPr>
          <a:ln/>
        </p:spPr>
      </p:sp>
      <p:sp>
        <p:nvSpPr>
          <p:cNvPr id="544771" name="Rectangle 3"/>
          <p:cNvSpPr>
            <a:spLocks noGrp="1" noChangeArrowheads="1"/>
          </p:cNvSpPr>
          <p:nvPr>
            <p:ph type="body" idx="1"/>
          </p:nvPr>
        </p:nvSpPr>
        <p:spPr/>
        <p:txBody>
          <a:bodyPr/>
          <a:lstStyle/>
          <a:p>
            <a:r>
              <a:rPr lang="en-US" dirty="0"/>
              <a:t>Did you guess wet melting? Then punish or reward yourself appropriately. Any time oceanic lithosphere is subducted sea water is carried into the mantle, and that causes </a:t>
            </a:r>
            <a:r>
              <a:rPr lang="en-US" dirty="0" smtClean="0"/>
              <a:t>wet melting</a:t>
            </a:r>
            <a:r>
              <a:rPr lang="en-US" dirty="0"/>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71898D-7989-4EE6-922B-1145B0810256}" type="slidenum">
              <a:rPr lang="en-US"/>
              <a:pPr/>
              <a:t>15</a:t>
            </a:fld>
            <a:endParaRPr lang="en-US"/>
          </a:p>
        </p:txBody>
      </p:sp>
      <p:sp>
        <p:nvSpPr>
          <p:cNvPr id="547842" name="Rectangle 2"/>
          <p:cNvSpPr>
            <a:spLocks noGrp="1" noRot="1" noChangeAspect="1" noChangeArrowheads="1" noTextEdit="1"/>
          </p:cNvSpPr>
          <p:nvPr>
            <p:ph type="sldImg"/>
          </p:nvPr>
        </p:nvSpPr>
        <p:spPr>
          <a:ln/>
        </p:spPr>
      </p:sp>
      <p:sp>
        <p:nvSpPr>
          <p:cNvPr id="547843"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Ok now, when a mafic magma becomes more felsic by separating the low-melting point, high-silica minerals from the high-melting point, low-silica minerals, what is this process called?</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7BBAFA-EEE1-4576-B876-E1B32BAD875D}" type="slidenum">
              <a:rPr lang="en-US"/>
              <a:pPr/>
              <a:t>16</a:t>
            </a:fld>
            <a:endParaRPr lang="en-US"/>
          </a:p>
        </p:txBody>
      </p:sp>
      <p:sp>
        <p:nvSpPr>
          <p:cNvPr id="548866" name="Rectangle 2"/>
          <p:cNvSpPr>
            <a:spLocks noGrp="1" noRot="1" noChangeAspect="1" noChangeArrowheads="1" noTextEdit="1"/>
          </p:cNvSpPr>
          <p:nvPr>
            <p:ph type="sldImg"/>
          </p:nvPr>
        </p:nvSpPr>
        <p:spPr>
          <a:ln/>
        </p:spPr>
      </p:sp>
      <p:sp>
        <p:nvSpPr>
          <p:cNvPr id="548867" name="Rectangle 3"/>
          <p:cNvSpPr>
            <a:spLocks noGrp="1" noChangeArrowheads="1"/>
          </p:cNvSpPr>
          <p:nvPr>
            <p:ph type="body" idx="1"/>
          </p:nvPr>
        </p:nvSpPr>
        <p:spPr/>
        <p:txBody>
          <a:bodyPr/>
          <a:lstStyle/>
          <a:p>
            <a:r>
              <a:rPr lang="en-US" dirty="0"/>
              <a:t>It’s fractionation, but partial melting or magmatic differentiation are correct too.</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DF6566-60B1-4BBE-8589-247468D6E9C1}" type="slidenum">
              <a:rPr lang="en-US"/>
              <a:pPr/>
              <a:t>17</a:t>
            </a:fld>
            <a:endParaRPr lang="en-US"/>
          </a:p>
        </p:txBody>
      </p:sp>
      <p:sp>
        <p:nvSpPr>
          <p:cNvPr id="550914" name="Rectangle 2"/>
          <p:cNvSpPr>
            <a:spLocks noGrp="1" noRot="1" noChangeAspect="1" noChangeArrowheads="1" noTextEdit="1"/>
          </p:cNvSpPr>
          <p:nvPr>
            <p:ph type="sldImg"/>
          </p:nvPr>
        </p:nvSpPr>
        <p:spPr>
          <a:ln/>
        </p:spPr>
      </p:sp>
      <p:sp>
        <p:nvSpPr>
          <p:cNvPr id="550915" name="Rectangle 3"/>
          <p:cNvSpPr>
            <a:spLocks noGrp="1" noChangeArrowheads="1"/>
          </p:cNvSpPr>
          <p:nvPr>
            <p:ph type="body" idx="1"/>
          </p:nvPr>
        </p:nvSpPr>
        <p:spPr/>
        <p:txBody>
          <a:bodyPr/>
          <a:lstStyle/>
          <a:p>
            <a:r>
              <a:rPr lang="en-US" dirty="0"/>
              <a:t>Ok, now what type of magma forms over subduction zones – ultramafic, mafic, intermediate or felsic?</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71AD7D-29E1-4E0F-8E60-33AC2CB3718B}" type="slidenum">
              <a:rPr lang="en-US"/>
              <a:pPr/>
              <a:t>18</a:t>
            </a:fld>
            <a:endParaRPr lang="en-US"/>
          </a:p>
        </p:txBody>
      </p:sp>
      <p:sp>
        <p:nvSpPr>
          <p:cNvPr id="551938" name="Rectangle 2"/>
          <p:cNvSpPr>
            <a:spLocks noGrp="1" noRot="1" noChangeAspect="1" noChangeArrowheads="1" noTextEdit="1"/>
          </p:cNvSpPr>
          <p:nvPr>
            <p:ph type="sldImg"/>
          </p:nvPr>
        </p:nvSpPr>
        <p:spPr>
          <a:ln/>
        </p:spPr>
      </p:sp>
      <p:sp>
        <p:nvSpPr>
          <p:cNvPr id="551939" name="Rectangle 3"/>
          <p:cNvSpPr>
            <a:spLocks noGrp="1" noChangeArrowheads="1"/>
          </p:cNvSpPr>
          <p:nvPr>
            <p:ph type="body" idx="1"/>
          </p:nvPr>
        </p:nvSpPr>
        <p:spPr/>
        <p:txBody>
          <a:bodyPr/>
          <a:lstStyle/>
          <a:p>
            <a:r>
              <a:rPr lang="en-US" dirty="0"/>
              <a:t>The magmas will be intermediate. If you got that right, then you are really beginning to catch on! As you have seen, subduction beneath continental lithosphere produces very similar processes and products to subduction beneath oceanic lithosphere. However, there are a few important differences. First, because continental crust is much thicker than oceanic crust, much more of the intermediate magma will get stuck within the continent, which means more plutonic rocks like diorite, and less volcanic rocks like andesite.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D8BEA7-9B5D-44BE-9692-F989CB872318}" type="slidenum">
              <a:rPr lang="en-US"/>
              <a:pPr/>
              <a:t>19</a:t>
            </a:fld>
            <a:endParaRPr lang="en-US"/>
          </a:p>
        </p:txBody>
      </p:sp>
      <p:sp>
        <p:nvSpPr>
          <p:cNvPr id="552962" name="Rectangle 2"/>
          <p:cNvSpPr>
            <a:spLocks noGrp="1" noRot="1" noChangeAspect="1" noChangeArrowheads="1" noTextEdit="1"/>
          </p:cNvSpPr>
          <p:nvPr>
            <p:ph type="sldImg"/>
          </p:nvPr>
        </p:nvSpPr>
        <p:spPr>
          <a:ln/>
        </p:spPr>
      </p:sp>
      <p:sp>
        <p:nvSpPr>
          <p:cNvPr id="552963" name="Rectangle 3"/>
          <p:cNvSpPr>
            <a:spLocks noGrp="1" noChangeArrowheads="1"/>
          </p:cNvSpPr>
          <p:nvPr>
            <p:ph type="body" idx="1"/>
          </p:nvPr>
        </p:nvSpPr>
        <p:spPr/>
        <p:txBody>
          <a:bodyPr/>
          <a:lstStyle/>
          <a:p>
            <a:r>
              <a:rPr lang="en-US" dirty="0"/>
              <a:t>Second, because the arc of volcanoes is formed on continental crust, they will not form islands. We’ll still get a volcanic arc. It just won’t be a volcanic </a:t>
            </a:r>
            <a:r>
              <a:rPr lang="en-US" u="sng" dirty="0"/>
              <a:t>island</a:t>
            </a:r>
            <a:r>
              <a:rPr lang="en-US" dirty="0"/>
              <a:t> arc.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E5A1A5-39DD-4092-9FAF-4FC61274A98F}" type="slidenum">
              <a:rPr lang="en-US"/>
              <a:pPr/>
              <a:t>2</a:t>
            </a:fld>
            <a:endParaRPr lang="en-US"/>
          </a:p>
        </p:txBody>
      </p:sp>
      <p:sp>
        <p:nvSpPr>
          <p:cNvPr id="531458" name="Rectangle 2"/>
          <p:cNvSpPr>
            <a:spLocks noGrp="1" noRot="1" noChangeAspect="1" noChangeArrowheads="1" noTextEdit="1"/>
          </p:cNvSpPr>
          <p:nvPr>
            <p:ph type="sldImg"/>
          </p:nvPr>
        </p:nvSpPr>
        <p:spPr>
          <a:ln/>
        </p:spPr>
      </p:sp>
      <p:sp>
        <p:nvSpPr>
          <p:cNvPr id="531459" name="Rectangle 3"/>
          <p:cNvSpPr>
            <a:spLocks noGrp="1" noChangeArrowheads="1"/>
          </p:cNvSpPr>
          <p:nvPr>
            <p:ph type="body" idx="1"/>
          </p:nvPr>
        </p:nvSpPr>
        <p:spPr/>
        <p:txBody>
          <a:bodyPr/>
          <a:lstStyle/>
          <a:p>
            <a:r>
              <a:rPr lang="en-US" dirty="0"/>
              <a:t>Cordillera refers to a very long range of mountains. The Andes are a good example.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97DF6C-D895-4E32-84D0-DD1959D0186F}" type="slidenum">
              <a:rPr lang="en-US"/>
              <a:pPr/>
              <a:t>20</a:t>
            </a:fld>
            <a:endParaRPr lang="en-US"/>
          </a:p>
        </p:txBody>
      </p:sp>
      <p:sp>
        <p:nvSpPr>
          <p:cNvPr id="553986" name="Rectangle 2"/>
          <p:cNvSpPr>
            <a:spLocks noGrp="1" noRot="1" noChangeAspect="1" noChangeArrowheads="1" noTextEdit="1"/>
          </p:cNvSpPr>
          <p:nvPr>
            <p:ph type="sldImg"/>
          </p:nvPr>
        </p:nvSpPr>
        <p:spPr>
          <a:ln/>
        </p:spPr>
      </p:sp>
      <p:sp>
        <p:nvSpPr>
          <p:cNvPr id="553987" name="Rectangle 3"/>
          <p:cNvSpPr>
            <a:spLocks noGrp="1" noChangeArrowheads="1"/>
          </p:cNvSpPr>
          <p:nvPr>
            <p:ph type="body" idx="1"/>
          </p:nvPr>
        </p:nvSpPr>
        <p:spPr/>
        <p:txBody>
          <a:bodyPr/>
          <a:lstStyle/>
          <a:p>
            <a:r>
              <a:rPr lang="en-US" dirty="0"/>
              <a:t>And one more difference… with Cordilleran orogeny, there will be the thick pile of DCM sediments to consider that did not exist in the island arc situation.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B679D2-D41F-4173-849B-794AC01FE404}" type="slidenum">
              <a:rPr lang="en-US"/>
              <a:pPr/>
              <a:t>21</a:t>
            </a:fld>
            <a:endParaRPr lang="en-US"/>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r>
              <a:rPr lang="en-US" dirty="0"/>
              <a:t>The Barrovian metamorphism (remember that means both higher pressures and temperatures with depth) which accompanies subduction orogenies, will now metamorphose those DCM sediments in addition to the volcanic and plutonic rocks.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B463BF-2BF0-4F96-B8D4-AC49DD1D8F83}" type="slidenum">
              <a:rPr lang="en-US"/>
              <a:pPr/>
              <a:t>22</a:t>
            </a:fld>
            <a:endParaRPr lang="en-US"/>
          </a:p>
        </p:txBody>
      </p:sp>
      <p:sp>
        <p:nvSpPr>
          <p:cNvPr id="556034" name="Rectangle 2"/>
          <p:cNvSpPr>
            <a:spLocks noGrp="1" noRot="1" noChangeAspect="1" noChangeArrowheads="1" noTextEdit="1"/>
          </p:cNvSpPr>
          <p:nvPr>
            <p:ph type="sldImg"/>
          </p:nvPr>
        </p:nvSpPr>
        <p:spPr>
          <a:ln/>
        </p:spPr>
      </p:sp>
      <p:sp>
        <p:nvSpPr>
          <p:cNvPr id="556035" name="Rectangle 3"/>
          <p:cNvSpPr>
            <a:spLocks noGrp="1" noChangeArrowheads="1"/>
          </p:cNvSpPr>
          <p:nvPr>
            <p:ph type="body" idx="1"/>
          </p:nvPr>
        </p:nvSpPr>
        <p:spPr/>
        <p:txBody>
          <a:bodyPr/>
          <a:lstStyle/>
          <a:p>
            <a:r>
              <a:rPr lang="en-US" dirty="0"/>
              <a:t>In some situations, spreading can occur behind the volcanic arc. We will discuss </a:t>
            </a:r>
            <a:r>
              <a:rPr lang="en-US" dirty="0" smtClean="0"/>
              <a:t>backarc spreading </a:t>
            </a:r>
            <a:r>
              <a:rPr lang="en-US" dirty="0"/>
              <a:t>at a later time.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2A1117-1B5C-489D-BE0B-FD679E76B40B}" type="slidenum">
              <a:rPr lang="en-US"/>
              <a:pPr/>
              <a:t>23</a:t>
            </a:fld>
            <a:endParaRPr lang="en-US"/>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r>
              <a:rPr lang="en-US" dirty="0"/>
              <a:t>Meanwhile the mountains produced by continent - island arc orogeny have a chance to wear down to a peneplane - a broad, nearly level surface, not much higher than sea level.</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401845-DC78-4706-807B-CE3950F4C8C0}" type="slidenum">
              <a:rPr lang="en-US"/>
              <a:pPr/>
              <a:t>24</a:t>
            </a:fld>
            <a:endParaRPr lang="en-US"/>
          </a:p>
        </p:txBody>
      </p:sp>
      <p:sp>
        <p:nvSpPr>
          <p:cNvPr id="558082" name="Rectangle 2"/>
          <p:cNvSpPr>
            <a:spLocks noGrp="1" noRot="1" noChangeAspect="1" noChangeArrowheads="1" noTextEdit="1"/>
          </p:cNvSpPr>
          <p:nvPr>
            <p:ph type="sldImg"/>
          </p:nvPr>
        </p:nvSpPr>
        <p:spPr>
          <a:ln/>
        </p:spPr>
      </p:sp>
      <p:sp>
        <p:nvSpPr>
          <p:cNvPr id="558083"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And now for the grand finale! We build a new supercontinent by continent-continent collision.</a:t>
            </a:r>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5EB561-2A9C-4FEA-9253-C693DD744407}" type="slidenum">
              <a:rPr lang="en-US"/>
              <a:pPr/>
              <a:t>25</a:t>
            </a:fld>
            <a:endParaRPr lang="en-US"/>
          </a:p>
        </p:txBody>
      </p:sp>
      <p:sp>
        <p:nvSpPr>
          <p:cNvPr id="232450" name="Rectangle 2"/>
          <p:cNvSpPr>
            <a:spLocks noGrp="1" noRot="1" noChangeAspect="1" noChangeArrowheads="1" noTextEdit="1"/>
          </p:cNvSpPr>
          <p:nvPr>
            <p:ph type="sldImg"/>
          </p:nvPr>
        </p:nvSpPr>
        <p:spPr>
          <a:ln/>
        </p:spPr>
      </p:sp>
      <p:sp>
        <p:nvSpPr>
          <p:cNvPr id="232451" name="Rectangle 3"/>
          <p:cNvSpPr>
            <a:spLocks noGrp="1" noChangeArrowheads="1"/>
          </p:cNvSpPr>
          <p:nvPr>
            <p:ph type="body" idx="1"/>
          </p:nvPr>
        </p:nvSpPr>
        <p:spPr/>
        <p:txBody>
          <a:bodyPr/>
          <a:lstStyle/>
          <a:p>
            <a:r>
              <a:rPr lang="en-US" dirty="0"/>
              <a:t>Continent-continent collision is sometimes called a “hard” collision.</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974FAA-5C0D-4D98-A4B9-FC4EFB8546BC}" type="slidenum">
              <a:rPr lang="en-US"/>
              <a:pPr/>
              <a:t>26</a:t>
            </a:fld>
            <a:endParaRPr lang="en-US"/>
          </a:p>
        </p:txBody>
      </p:sp>
      <p:sp>
        <p:nvSpPr>
          <p:cNvPr id="559106" name="Rectangle 2"/>
          <p:cNvSpPr>
            <a:spLocks noGrp="1" noRot="1" noChangeAspect="1" noChangeArrowheads="1" noTextEdit="1"/>
          </p:cNvSpPr>
          <p:nvPr>
            <p:ph type="sldImg"/>
          </p:nvPr>
        </p:nvSpPr>
        <p:spPr>
          <a:ln/>
        </p:spPr>
      </p:sp>
      <p:sp>
        <p:nvSpPr>
          <p:cNvPr id="559107" name="Rectangle 3"/>
          <p:cNvSpPr>
            <a:spLocks noGrp="1" noChangeArrowheads="1"/>
          </p:cNvSpPr>
          <p:nvPr>
            <p:ph type="body" idx="1"/>
          </p:nvPr>
        </p:nvSpPr>
        <p:spPr/>
        <p:txBody>
          <a:bodyPr/>
          <a:lstStyle/>
          <a:p>
            <a:r>
              <a:rPr lang="en-US" dirty="0"/>
              <a:t>As with all collision orogenies, there will be a foreland, hinterland and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A7D9B4-F89B-4A63-912A-A1EBCE4D2258}" type="slidenum">
              <a:rPr lang="en-US"/>
              <a:pPr/>
              <a:t>27</a:t>
            </a:fld>
            <a:endParaRPr lang="en-US"/>
          </a:p>
        </p:txBody>
      </p:sp>
      <p:sp>
        <p:nvSpPr>
          <p:cNvPr id="560130" name="Rectangle 2"/>
          <p:cNvSpPr>
            <a:spLocks noGrp="1" noRot="1" noChangeAspect="1" noChangeArrowheads="1" noTextEdit="1"/>
          </p:cNvSpPr>
          <p:nvPr>
            <p:ph type="sldImg"/>
          </p:nvPr>
        </p:nvSpPr>
        <p:spPr>
          <a:ln/>
        </p:spPr>
      </p:sp>
      <p:sp>
        <p:nvSpPr>
          <p:cNvPr id="560131" name="Rectangle 3"/>
          <p:cNvSpPr>
            <a:spLocks noGrp="1" noChangeArrowheads="1"/>
          </p:cNvSpPr>
          <p:nvPr>
            <p:ph type="body" idx="1"/>
          </p:nvPr>
        </p:nvSpPr>
        <p:spPr/>
        <p:txBody>
          <a:bodyPr/>
          <a:lstStyle/>
          <a:p>
            <a:r>
              <a:rPr lang="en-US" dirty="0"/>
              <a:t>… suture zone where they meet.</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5C3B3E-98B5-48F6-BF94-A01C747EB9DA}" type="slidenum">
              <a:rPr lang="en-US"/>
              <a:pPr/>
              <a:t>28</a:t>
            </a:fld>
            <a:endParaRPr lang="en-US"/>
          </a:p>
        </p:txBody>
      </p:sp>
      <p:sp>
        <p:nvSpPr>
          <p:cNvPr id="562178" name="Rectangle 2"/>
          <p:cNvSpPr>
            <a:spLocks noGrp="1" noRot="1" noChangeAspect="1" noChangeArrowheads="1" noTextEdit="1"/>
          </p:cNvSpPr>
          <p:nvPr>
            <p:ph type="sldImg"/>
          </p:nvPr>
        </p:nvSpPr>
        <p:spPr>
          <a:ln/>
        </p:spPr>
      </p:sp>
      <p:sp>
        <p:nvSpPr>
          <p:cNvPr id="562179" name="Rectangle 3"/>
          <p:cNvSpPr>
            <a:spLocks noGrp="1" noChangeArrowheads="1"/>
          </p:cNvSpPr>
          <p:nvPr>
            <p:ph type="body" idx="1"/>
          </p:nvPr>
        </p:nvSpPr>
        <p:spPr/>
        <p:txBody>
          <a:bodyPr/>
          <a:lstStyle/>
          <a:p>
            <a:r>
              <a:rPr lang="en-US" dirty="0"/>
              <a:t>Let’s look at this diagram from the opposite direction so we can better compare it with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5226C6-5A4D-4E22-A8B9-B856C53FBD53}" type="slidenum">
              <a:rPr lang="en-US"/>
              <a:pPr/>
              <a:t>29</a:t>
            </a:fld>
            <a:endParaRPr lang="en-US"/>
          </a:p>
        </p:txBody>
      </p:sp>
      <p:sp>
        <p:nvSpPr>
          <p:cNvPr id="563202" name="Rectangle 2"/>
          <p:cNvSpPr>
            <a:spLocks noGrp="1" noRot="1" noChangeAspect="1" noChangeArrowheads="1" noTextEdit="1"/>
          </p:cNvSpPr>
          <p:nvPr>
            <p:ph type="sldImg"/>
          </p:nvPr>
        </p:nvSpPr>
        <p:spPr>
          <a:ln/>
        </p:spPr>
      </p:sp>
      <p:sp>
        <p:nvSpPr>
          <p:cNvPr id="563203" name="Rectangle 3"/>
          <p:cNvSpPr>
            <a:spLocks noGrp="1" noChangeArrowheads="1"/>
          </p:cNvSpPr>
          <p:nvPr>
            <p:ph type="body" idx="1"/>
          </p:nvPr>
        </p:nvSpPr>
        <p:spPr/>
        <p:txBody>
          <a:bodyPr/>
          <a:lstStyle/>
          <a:p>
            <a:r>
              <a:rPr lang="en-US" dirty="0"/>
              <a:t>… this more detailed diagram of a continent-continent collision orogeny. You’ll notice many of the same features that we saw in continent-island arc collision. There some important differences, however. Here, both hinterland and foreland bring DCM sediments into the collision zone. Since those of the hinterland were subjected to Barrovian metamorphism the suture zone here is comprised of a more complex mix of rock types than in continent-island arc orogeny.</a:t>
            </a:r>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5C2A21-5F22-40B5-88C8-C2226706F7C8}" type="slidenum">
              <a:rPr lang="en-US"/>
              <a:pPr/>
              <a:t>3</a:t>
            </a:fld>
            <a:endParaRPr lang="en-US"/>
          </a:p>
        </p:txBody>
      </p:sp>
      <p:sp>
        <p:nvSpPr>
          <p:cNvPr id="222210" name="Rectangle 2"/>
          <p:cNvSpPr>
            <a:spLocks noGrp="1" noRot="1" noChangeAspect="1" noChangeArrowheads="1" noTextEdit="1"/>
          </p:cNvSpPr>
          <p:nvPr>
            <p:ph type="sldImg"/>
          </p:nvPr>
        </p:nvSpPr>
        <p:spPr>
          <a:ln/>
        </p:spPr>
      </p:sp>
      <p:sp>
        <p:nvSpPr>
          <p:cNvPr id="222211" name="Rectangle 3"/>
          <p:cNvSpPr>
            <a:spLocks noGrp="1" noChangeArrowheads="1"/>
          </p:cNvSpPr>
          <p:nvPr>
            <p:ph type="body" idx="1"/>
          </p:nvPr>
        </p:nvSpPr>
        <p:spPr/>
        <p:txBody>
          <a:bodyPr/>
          <a:lstStyle/>
          <a:p>
            <a:r>
              <a:rPr lang="en-US" dirty="0"/>
              <a:t>The Andes were formed by the subduction of oceanic lithosphere beneath a continent.</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EA5BBB-3D3B-41A6-970A-06D895B68DD0}" type="slidenum">
              <a:rPr lang="en-US"/>
              <a:pPr/>
              <a:t>30</a:t>
            </a:fld>
            <a:endParaRPr lang="en-US"/>
          </a:p>
        </p:txBody>
      </p:sp>
      <p:sp>
        <p:nvSpPr>
          <p:cNvPr id="564226" name="Rectangle 2"/>
          <p:cNvSpPr>
            <a:spLocks noGrp="1" noRot="1" noChangeAspect="1" noChangeArrowheads="1" noTextEdit="1"/>
          </p:cNvSpPr>
          <p:nvPr>
            <p:ph type="sldImg"/>
          </p:nvPr>
        </p:nvSpPr>
        <p:spPr>
          <a:ln/>
        </p:spPr>
      </p:sp>
      <p:sp>
        <p:nvSpPr>
          <p:cNvPr id="564227" name="Rectangle 3"/>
          <p:cNvSpPr>
            <a:spLocks noGrp="1" noChangeArrowheads="1"/>
          </p:cNvSpPr>
          <p:nvPr>
            <p:ph type="body" idx="1"/>
          </p:nvPr>
        </p:nvSpPr>
        <p:spPr/>
        <p:txBody>
          <a:bodyPr/>
          <a:lstStyle/>
          <a:p>
            <a:r>
              <a:rPr lang="en-US" dirty="0"/>
              <a:t>Also different here is the severity of hinterland thrusting due to the much “harder” collision between two continents. Think of continent-island arc orogeny as analogous to a head-on collision between a Mack truck and a Volkswagen, whereas continent-continent orogeny involves two Mack trucks.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DB5679-1140-494F-9992-DC705B5F451D}" type="slidenum">
              <a:rPr lang="en-US"/>
              <a:pPr/>
              <a:t>31</a:t>
            </a:fld>
            <a:endParaRPr lang="en-US"/>
          </a:p>
        </p:txBody>
      </p:sp>
      <p:sp>
        <p:nvSpPr>
          <p:cNvPr id="565250" name="Rectangle 2"/>
          <p:cNvSpPr>
            <a:spLocks noGrp="1" noRot="1" noChangeAspect="1" noChangeArrowheads="1" noTextEdit="1"/>
          </p:cNvSpPr>
          <p:nvPr>
            <p:ph type="sldImg"/>
          </p:nvPr>
        </p:nvSpPr>
        <p:spPr>
          <a:ln/>
        </p:spPr>
      </p:sp>
      <p:sp>
        <p:nvSpPr>
          <p:cNvPr id="565251" name="Rectangle 3"/>
          <p:cNvSpPr>
            <a:spLocks noGrp="1" noChangeArrowheads="1"/>
          </p:cNvSpPr>
          <p:nvPr>
            <p:ph type="body" idx="1"/>
          </p:nvPr>
        </p:nvSpPr>
        <p:spPr/>
        <p:txBody>
          <a:bodyPr/>
          <a:lstStyle/>
          <a:p>
            <a:r>
              <a:rPr lang="en-US" dirty="0"/>
              <a:t>An impressive foreland basin will form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18732E-DAD2-4D5B-853D-349F2EAE7CC8}" type="slidenum">
              <a:rPr lang="en-US"/>
              <a:pPr/>
              <a:t>32</a:t>
            </a:fld>
            <a:endParaRPr lang="en-US"/>
          </a:p>
        </p:txBody>
      </p:sp>
      <p:sp>
        <p:nvSpPr>
          <p:cNvPr id="567298" name="Rectangle 2"/>
          <p:cNvSpPr>
            <a:spLocks noGrp="1" noRot="1" noChangeAspect="1" noChangeArrowheads="1" noTextEdit="1"/>
          </p:cNvSpPr>
          <p:nvPr>
            <p:ph type="sldImg"/>
          </p:nvPr>
        </p:nvSpPr>
        <p:spPr>
          <a:ln/>
        </p:spPr>
      </p:sp>
      <p:sp>
        <p:nvSpPr>
          <p:cNvPr id="567299" name="Rectangle 3"/>
          <p:cNvSpPr>
            <a:spLocks noGrp="1" noChangeArrowheads="1"/>
          </p:cNvSpPr>
          <p:nvPr>
            <p:ph type="body" idx="1"/>
          </p:nvPr>
        </p:nvSpPr>
        <p:spPr/>
        <p:txBody>
          <a:bodyPr/>
          <a:lstStyle/>
          <a:p>
            <a:r>
              <a:rPr lang="en-US" dirty="0"/>
              <a:t>… over deformed foreland DCM sediments.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0BB857-08E8-47E2-9040-3A1704EE3D7A}" type="slidenum">
              <a:rPr lang="en-US"/>
              <a:pPr/>
              <a:t>33</a:t>
            </a:fld>
            <a:endParaRPr lang="en-US"/>
          </a:p>
        </p:txBody>
      </p:sp>
      <p:sp>
        <p:nvSpPr>
          <p:cNvPr id="568322" name="Rectangle 2"/>
          <p:cNvSpPr>
            <a:spLocks noGrp="1" noRot="1" noChangeAspect="1" noChangeArrowheads="1" noTextEdit="1"/>
          </p:cNvSpPr>
          <p:nvPr>
            <p:ph type="sldImg"/>
          </p:nvPr>
        </p:nvSpPr>
        <p:spPr>
          <a:ln/>
        </p:spPr>
      </p:sp>
      <p:sp>
        <p:nvSpPr>
          <p:cNvPr id="568323" name="Rectangle 3"/>
          <p:cNvSpPr>
            <a:spLocks noGrp="1" noChangeArrowheads="1"/>
          </p:cNvSpPr>
          <p:nvPr>
            <p:ph type="body" idx="1"/>
          </p:nvPr>
        </p:nvSpPr>
        <p:spPr/>
        <p:txBody>
          <a:bodyPr/>
          <a:lstStyle/>
          <a:p>
            <a:r>
              <a:rPr lang="en-US" dirty="0"/>
              <a:t>These will be buried by …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F46AE8-67E2-4978-98F5-2B69E595979E}" type="slidenum">
              <a:rPr lang="en-US"/>
              <a:pPr/>
              <a:t>34</a:t>
            </a:fld>
            <a:endParaRPr lang="en-US"/>
          </a:p>
        </p:txBody>
      </p:sp>
      <p:sp>
        <p:nvSpPr>
          <p:cNvPr id="569346" name="Rectangle 2"/>
          <p:cNvSpPr>
            <a:spLocks noGrp="1" noRot="1" noChangeAspect="1" noChangeArrowheads="1" noTextEdit="1"/>
          </p:cNvSpPr>
          <p:nvPr>
            <p:ph type="sldImg"/>
          </p:nvPr>
        </p:nvSpPr>
        <p:spPr>
          <a:ln/>
        </p:spPr>
      </p:sp>
      <p:sp>
        <p:nvSpPr>
          <p:cNvPr id="569347" name="Rectangle 3"/>
          <p:cNvSpPr>
            <a:spLocks noGrp="1" noChangeArrowheads="1"/>
          </p:cNvSpPr>
          <p:nvPr>
            <p:ph type="body" idx="1"/>
          </p:nvPr>
        </p:nvSpPr>
        <p:spPr/>
        <p:txBody>
          <a:bodyPr/>
          <a:lstStyle/>
          <a:p>
            <a:r>
              <a:rPr lang="en-US" dirty="0"/>
              <a:t>… a clastic wedge derived from the collision-formed mountains. The style of deposition changes…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B52D88-0D37-4AEC-BAE1-90D8FF01E28F}" type="slidenum">
              <a:rPr lang="en-US"/>
              <a:pPr/>
              <a:t>35</a:t>
            </a:fld>
            <a:endParaRPr lang="en-US"/>
          </a:p>
        </p:txBody>
      </p:sp>
      <p:sp>
        <p:nvSpPr>
          <p:cNvPr id="570370" name="Rectangle 2"/>
          <p:cNvSpPr>
            <a:spLocks noGrp="1" noRot="1" noChangeAspect="1" noChangeArrowheads="1" noTextEdit="1"/>
          </p:cNvSpPr>
          <p:nvPr>
            <p:ph type="sldImg"/>
          </p:nvPr>
        </p:nvSpPr>
        <p:spPr>
          <a:ln/>
        </p:spPr>
      </p:sp>
      <p:sp>
        <p:nvSpPr>
          <p:cNvPr id="570371" name="Rectangle 3"/>
          <p:cNvSpPr>
            <a:spLocks noGrp="1" noChangeArrowheads="1"/>
          </p:cNvSpPr>
          <p:nvPr>
            <p:ph type="body" idx="1"/>
          </p:nvPr>
        </p:nvSpPr>
        <p:spPr/>
        <p:txBody>
          <a:bodyPr/>
          <a:lstStyle/>
          <a:p>
            <a:r>
              <a:rPr lang="en-US" dirty="0"/>
              <a:t>... over time….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036276-1FD5-4BC9-9FCD-C1F9A5FE1546}" type="slidenum">
              <a:rPr lang="en-US"/>
              <a:pPr/>
              <a:t>36</a:t>
            </a:fld>
            <a:endParaRPr lang="en-US"/>
          </a:p>
        </p:txBody>
      </p:sp>
      <p:sp>
        <p:nvSpPr>
          <p:cNvPr id="572418" name="Rectangle 2"/>
          <p:cNvSpPr>
            <a:spLocks noGrp="1" noRot="1" noChangeAspect="1" noChangeArrowheads="1" noTextEdit="1"/>
          </p:cNvSpPr>
          <p:nvPr>
            <p:ph type="sldImg"/>
          </p:nvPr>
        </p:nvSpPr>
        <p:spPr>
          <a:ln/>
        </p:spPr>
      </p:sp>
      <p:sp>
        <p:nvSpPr>
          <p:cNvPr id="572419" name="Rectangle 3"/>
          <p:cNvSpPr>
            <a:spLocks noGrp="1" noChangeArrowheads="1"/>
          </p:cNvSpPr>
          <p:nvPr>
            <p:ph type="body" idx="1"/>
          </p:nvPr>
        </p:nvSpPr>
        <p:spPr/>
        <p:txBody>
          <a:bodyPr/>
          <a:lstStyle/>
          <a:p>
            <a:r>
              <a:rPr lang="en-US" dirty="0"/>
              <a:t>… but eventually…</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05A48A-5AFC-4B25-8B5E-99E521A58138}" type="slidenum">
              <a:rPr lang="en-US"/>
              <a:pPr/>
              <a:t>37</a:t>
            </a:fld>
            <a:endParaRPr lang="en-US"/>
          </a:p>
        </p:txBody>
      </p:sp>
      <p:sp>
        <p:nvSpPr>
          <p:cNvPr id="571394" name="Rectangle 2"/>
          <p:cNvSpPr>
            <a:spLocks noGrp="1" noRot="1" noChangeAspect="1" noChangeArrowheads="1" noTextEdit="1"/>
          </p:cNvSpPr>
          <p:nvPr>
            <p:ph type="sldImg"/>
          </p:nvPr>
        </p:nvSpPr>
        <p:spPr>
          <a:ln/>
        </p:spPr>
      </p:sp>
      <p:sp>
        <p:nvSpPr>
          <p:cNvPr id="571395" name="Rectangle 3"/>
          <p:cNvSpPr>
            <a:spLocks noGrp="1" noChangeArrowheads="1"/>
          </p:cNvSpPr>
          <p:nvPr>
            <p:ph type="body" idx="1"/>
          </p:nvPr>
        </p:nvSpPr>
        <p:spPr/>
        <p:txBody>
          <a:bodyPr/>
          <a:lstStyle/>
          <a:p>
            <a:r>
              <a:rPr lang="en-US" dirty="0"/>
              <a:t>… the entire foreland basin is filled, as all the mountains are worn down,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2276DA-B504-443E-AF3E-CD6724CED638}" type="slidenum">
              <a:rPr lang="en-US"/>
              <a:pPr/>
              <a:t>38</a:t>
            </a:fld>
            <a:endParaRPr lang="en-US"/>
          </a:p>
        </p:txBody>
      </p:sp>
      <p:sp>
        <p:nvSpPr>
          <p:cNvPr id="574466" name="Rectangle 2"/>
          <p:cNvSpPr>
            <a:spLocks noGrp="1" noRot="1" noChangeAspect="1" noChangeArrowheads="1" noTextEdit="1"/>
          </p:cNvSpPr>
          <p:nvPr>
            <p:ph type="sldImg"/>
          </p:nvPr>
        </p:nvSpPr>
        <p:spPr>
          <a:ln/>
        </p:spPr>
      </p:sp>
      <p:sp>
        <p:nvSpPr>
          <p:cNvPr id="574467" name="Rectangle 3"/>
          <p:cNvSpPr>
            <a:spLocks noGrp="1" noChangeArrowheads="1"/>
          </p:cNvSpPr>
          <p:nvPr>
            <p:ph type="body" idx="1"/>
          </p:nvPr>
        </p:nvSpPr>
        <p:spPr/>
        <p:txBody>
          <a:bodyPr/>
          <a:lstStyle/>
          <a:p>
            <a:r>
              <a:rPr lang="en-US" dirty="0"/>
              <a:t>… a vast peneplane develops, and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ECAAE0-2A14-4BA7-A372-7A3C037A563A}" type="slidenum">
              <a:rPr lang="en-US"/>
              <a:pPr/>
              <a:t>39</a:t>
            </a:fld>
            <a:endParaRPr lang="en-US"/>
          </a:p>
        </p:txBody>
      </p:sp>
      <p:sp>
        <p:nvSpPr>
          <p:cNvPr id="573442" name="Rectangle 2"/>
          <p:cNvSpPr>
            <a:spLocks noGrp="1" noRot="1" noChangeAspect="1" noChangeArrowheads="1" noTextEdit="1"/>
          </p:cNvSpPr>
          <p:nvPr>
            <p:ph type="sldImg"/>
          </p:nvPr>
        </p:nvSpPr>
        <p:spPr>
          <a:ln/>
        </p:spPr>
      </p:sp>
      <p:sp>
        <p:nvSpPr>
          <p:cNvPr id="573443" name="Rectangle 3"/>
          <p:cNvSpPr>
            <a:spLocks noGrp="1" noChangeArrowheads="1"/>
          </p:cNvSpPr>
          <p:nvPr>
            <p:ph type="body" idx="1"/>
          </p:nvPr>
        </p:nvSpPr>
        <p:spPr/>
        <p:txBody>
          <a:bodyPr/>
          <a:lstStyle/>
          <a:p>
            <a:r>
              <a:rPr lang="en-US" dirty="0"/>
              <a:t>… a new stable continental craton emerges to start the cycle again.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6D3C6D-9D8C-44E0-B58F-1DA66F45D12F}" type="slidenum">
              <a:rPr lang="en-US"/>
              <a:pPr/>
              <a:t>4</a:t>
            </a:fld>
            <a:endParaRPr lang="en-US"/>
          </a:p>
        </p:txBody>
      </p:sp>
      <p:sp>
        <p:nvSpPr>
          <p:cNvPr id="536578" name="Rectangle 2"/>
          <p:cNvSpPr>
            <a:spLocks noGrp="1" noRot="1" noChangeAspect="1" noChangeArrowheads="1" noTextEdit="1"/>
          </p:cNvSpPr>
          <p:nvPr>
            <p:ph type="sldImg"/>
          </p:nvPr>
        </p:nvSpPr>
        <p:spPr>
          <a:ln/>
        </p:spPr>
      </p:sp>
      <p:sp>
        <p:nvSpPr>
          <p:cNvPr id="536579" name="Rectangle 3"/>
          <p:cNvSpPr>
            <a:spLocks noGrp="1" noChangeArrowheads="1"/>
          </p:cNvSpPr>
          <p:nvPr>
            <p:ph type="body" idx="1"/>
          </p:nvPr>
        </p:nvSpPr>
        <p:spPr/>
        <p:txBody>
          <a:bodyPr/>
          <a:lstStyle/>
          <a:p>
            <a:r>
              <a:rPr lang="en-US" dirty="0"/>
              <a:t>Many of the elements seen in ocean to ocean convergence (island arc type orogeny) </a:t>
            </a:r>
            <a:r>
              <a:rPr lang="en-US" dirty="0" smtClean="0"/>
              <a:t>are</a:t>
            </a:r>
            <a:r>
              <a:rPr lang="en-US" baseline="0" dirty="0" smtClean="0"/>
              <a:t> </a:t>
            </a:r>
            <a:r>
              <a:rPr lang="en-US" dirty="0" smtClean="0"/>
              <a:t>also </a:t>
            </a:r>
            <a:r>
              <a:rPr lang="en-US" dirty="0"/>
              <a:t>seen in ocean to continent </a:t>
            </a:r>
            <a:r>
              <a:rPr lang="en-US" dirty="0" smtClean="0"/>
              <a:t>convergence</a:t>
            </a:r>
            <a:r>
              <a:rPr lang="en-US" baseline="0" dirty="0" smtClean="0"/>
              <a:t> </a:t>
            </a:r>
            <a:r>
              <a:rPr lang="en-US" dirty="0" smtClean="0"/>
              <a:t>(Cordilleran </a:t>
            </a:r>
            <a:r>
              <a:rPr lang="en-US" dirty="0"/>
              <a:t>type orogeny). Let’s see if you can identify them. What’s this? …</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771391-CFE6-43E4-8DB2-835DBB140C26}" type="slidenum">
              <a:rPr lang="en-US"/>
              <a:pPr/>
              <a:t>40</a:t>
            </a:fld>
            <a:endParaRPr lang="en-US"/>
          </a:p>
        </p:txBody>
      </p:sp>
      <p:sp>
        <p:nvSpPr>
          <p:cNvPr id="575490" name="Rectangle 2"/>
          <p:cNvSpPr>
            <a:spLocks noGrp="1" noRot="1" noChangeAspect="1" noChangeArrowheads="1" noTextEdit="1"/>
          </p:cNvSpPr>
          <p:nvPr>
            <p:ph type="sldImg"/>
          </p:nvPr>
        </p:nvSpPr>
        <p:spPr>
          <a:ln/>
        </p:spPr>
      </p:sp>
      <p:sp>
        <p:nvSpPr>
          <p:cNvPr id="575491" name="Rectangle 3"/>
          <p:cNvSpPr>
            <a:spLocks noGrp="1" noChangeArrowheads="1"/>
          </p:cNvSpPr>
          <p:nvPr>
            <p:ph type="body" idx="1"/>
          </p:nvPr>
        </p:nvSpPr>
        <p:spPr/>
        <p:txBody>
          <a:bodyPr/>
          <a:lstStyle/>
          <a:p>
            <a:r>
              <a:rPr lang="en-US" dirty="0"/>
              <a:t>Wow!! If you made it through all that and you can pick out all the elements of the various Wilson Cycle stages within the craton, you are doing amazingly well! You’ve got a really good idea how the earth works on the large scale and nothing in this course should be beyond your understanding. If you didn’t get all that, please know that we will cover this information again and again as we see how individual parks fit into the context of the Wilson Cycle. Nothing in this class is more difficult than the Wilson Cycle, but nothing here is more central to understanding.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3146F9-52DE-4E74-B584-A85A9AC16DD7}" type="slidenum">
              <a:rPr lang="en-US"/>
              <a:pPr/>
              <a:t>5</a:t>
            </a:fld>
            <a:endParaRPr lang="en-US"/>
          </a:p>
        </p:txBody>
      </p:sp>
      <p:sp>
        <p:nvSpPr>
          <p:cNvPr id="532482" name="Rectangle 2"/>
          <p:cNvSpPr>
            <a:spLocks noGrp="1" noRot="1" noChangeAspect="1" noChangeArrowheads="1" noTextEdit="1"/>
          </p:cNvSpPr>
          <p:nvPr>
            <p:ph type="sldImg"/>
          </p:nvPr>
        </p:nvSpPr>
        <p:spPr>
          <a:ln/>
        </p:spPr>
      </p:sp>
      <p:sp>
        <p:nvSpPr>
          <p:cNvPr id="532483" name="Rectangle 3"/>
          <p:cNvSpPr>
            <a:spLocks noGrp="1" noChangeArrowheads="1"/>
          </p:cNvSpPr>
          <p:nvPr>
            <p:ph type="body" idx="1"/>
          </p:nvPr>
        </p:nvSpPr>
        <p:spPr/>
        <p:txBody>
          <a:bodyPr/>
          <a:lstStyle/>
          <a:p>
            <a:r>
              <a:rPr lang="en-US" dirty="0"/>
              <a:t>Yep, that’s a trench.</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BD696D-24F4-459C-924D-A4D75AC2AB3E}" type="slidenum">
              <a:rPr lang="en-US"/>
              <a:pPr/>
              <a:t>6</a:t>
            </a:fld>
            <a:endParaRPr lang="en-US"/>
          </a:p>
        </p:txBody>
      </p:sp>
      <p:sp>
        <p:nvSpPr>
          <p:cNvPr id="533506" name="Rectangle 2"/>
          <p:cNvSpPr>
            <a:spLocks noGrp="1" noRot="1" noChangeAspect="1" noChangeArrowheads="1" noTextEdit="1"/>
          </p:cNvSpPr>
          <p:nvPr>
            <p:ph type="sldImg"/>
          </p:nvPr>
        </p:nvSpPr>
        <p:spPr>
          <a:ln/>
        </p:spPr>
      </p:sp>
      <p:sp>
        <p:nvSpPr>
          <p:cNvPr id="533507" name="Rectangle 3"/>
          <p:cNvSpPr>
            <a:spLocks noGrp="1" noChangeArrowheads="1"/>
          </p:cNvSpPr>
          <p:nvPr>
            <p:ph type="body" idx="1"/>
          </p:nvPr>
        </p:nvSpPr>
        <p:spPr/>
        <p:txBody>
          <a:bodyPr/>
          <a:lstStyle/>
          <a:p>
            <a:r>
              <a:rPr lang="en-US" dirty="0"/>
              <a:t>Now let’s try one that’s a little harder. I’ve given you a hint.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547BB8-51B3-45F1-902C-E7607AA26139}" type="slidenum">
              <a:rPr lang="en-US"/>
              <a:pPr/>
              <a:t>7</a:t>
            </a:fld>
            <a:endParaRPr lang="en-US"/>
          </a:p>
        </p:txBody>
      </p:sp>
      <p:sp>
        <p:nvSpPr>
          <p:cNvPr id="538626" name="Rectangle 2"/>
          <p:cNvSpPr>
            <a:spLocks noGrp="1" noRot="1" noChangeAspect="1" noChangeArrowheads="1" noTextEdit="1"/>
          </p:cNvSpPr>
          <p:nvPr>
            <p:ph type="sldImg"/>
          </p:nvPr>
        </p:nvSpPr>
        <p:spPr>
          <a:ln/>
        </p:spPr>
      </p:sp>
      <p:sp>
        <p:nvSpPr>
          <p:cNvPr id="538627" name="Rectangle 3"/>
          <p:cNvSpPr>
            <a:spLocks noGrp="1" noChangeArrowheads="1"/>
          </p:cNvSpPr>
          <p:nvPr>
            <p:ph type="body" idx="1"/>
          </p:nvPr>
        </p:nvSpPr>
        <p:spPr/>
        <p:txBody>
          <a:bodyPr/>
          <a:lstStyle/>
          <a:p>
            <a:r>
              <a:rPr lang="en-US" dirty="0"/>
              <a:t>… that’s right! It’s an accretionary wedge.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DACC0F-C0FE-4484-BBF8-D435BAD545A4}" type="slidenum">
              <a:rPr lang="en-US"/>
              <a:pPr/>
              <a:t>8</a:t>
            </a:fld>
            <a:endParaRPr lang="en-US"/>
          </a:p>
        </p:txBody>
      </p:sp>
      <p:sp>
        <p:nvSpPr>
          <p:cNvPr id="534530" name="Rectangle 2"/>
          <p:cNvSpPr>
            <a:spLocks noGrp="1" noRot="1" noChangeAspect="1" noChangeArrowheads="1" noTextEdit="1"/>
          </p:cNvSpPr>
          <p:nvPr>
            <p:ph type="sldImg"/>
          </p:nvPr>
        </p:nvSpPr>
        <p:spPr>
          <a:ln/>
        </p:spPr>
      </p:sp>
      <p:sp>
        <p:nvSpPr>
          <p:cNvPr id="534531" name="Rectangle 3"/>
          <p:cNvSpPr>
            <a:spLocks noGrp="1" noChangeArrowheads="1"/>
          </p:cNvSpPr>
          <p:nvPr>
            <p:ph type="body" idx="1"/>
          </p:nvPr>
        </p:nvSpPr>
        <p:spPr/>
        <p:txBody>
          <a:bodyPr/>
          <a:lstStyle/>
          <a:p>
            <a:r>
              <a:rPr lang="en-US" dirty="0"/>
              <a:t>Ok, now for the hardest one.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C3F2B3-EE88-4AB0-9287-4C9EA1B5F4D3}" type="slidenum">
              <a:rPr lang="en-US"/>
              <a:pPr/>
              <a:t>9</a:t>
            </a:fld>
            <a:endParaRPr lang="en-US"/>
          </a:p>
        </p:txBody>
      </p:sp>
      <p:sp>
        <p:nvSpPr>
          <p:cNvPr id="540674" name="Rectangle 2"/>
          <p:cNvSpPr>
            <a:spLocks noGrp="1" noRot="1" noChangeAspect="1" noChangeArrowheads="1" noTextEdit="1"/>
          </p:cNvSpPr>
          <p:nvPr>
            <p:ph type="sldImg"/>
          </p:nvPr>
        </p:nvSpPr>
        <p:spPr>
          <a:ln/>
        </p:spPr>
      </p:sp>
      <p:sp>
        <p:nvSpPr>
          <p:cNvPr id="540675" name="Rectangle 3"/>
          <p:cNvSpPr>
            <a:spLocks noGrp="1" noChangeArrowheads="1"/>
          </p:cNvSpPr>
          <p:nvPr>
            <p:ph type="body" idx="1"/>
          </p:nvPr>
        </p:nvSpPr>
        <p:spPr/>
        <p:txBody>
          <a:bodyPr/>
          <a:lstStyle/>
          <a:p>
            <a:r>
              <a:rPr lang="en-US" dirty="0"/>
              <a:t>If you picked forearc basin, give yourself a reward, because you’re doing really well! By the way, what kind of sediments would deposit here? Note the nearby volcanism.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14BBFAD-F720-42A9-92B6-C899B70599F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F221D7-BECE-45C5-85A3-45637533676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51F7BA7-7383-472E-BCEE-25BF65DB799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7453185-D343-4542-99C5-841F74D22E7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1BA8D2-3171-402A-B4D3-F51CF4AEB1D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7B3847-770A-4E5F-ADF1-3C0B9D88B21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52BF4A2-17D2-462D-9804-2F1337C1ACB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A3E8DEB-2C3D-4D0D-BECF-22DEC5E2CB0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A64FC36-3CFE-4B71-9B51-1D8736B5E89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80B6874-29B3-43EF-936E-A675A66855A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AAD61F4-3336-42B8-9634-FC8D338E7EC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fld id="{A06B46C1-2DD7-46E2-8A97-DF70CD957B7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8" name="Picture 4" descr="stageg"/>
          <p:cNvPicPr>
            <a:picLocks noChangeAspect="1" noChangeArrowheads="1"/>
          </p:cNvPicPr>
          <p:nvPr/>
        </p:nvPicPr>
        <p:blipFill>
          <a:blip r:embed="rId3"/>
          <a:srcRect/>
          <a:stretch>
            <a:fillRect/>
          </a:stretch>
        </p:blipFill>
        <p:spPr bwMode="auto">
          <a:xfrm>
            <a:off x="228600" y="2438400"/>
            <a:ext cx="8686800" cy="2190750"/>
          </a:xfrm>
          <a:prstGeom prst="rect">
            <a:avLst/>
          </a:prstGeom>
          <a:noFill/>
        </p:spPr>
      </p:pic>
      <p:sp>
        <p:nvSpPr>
          <p:cNvPr id="41989" name="Rectangle 5"/>
          <p:cNvSpPr>
            <a:spLocks noChangeArrowheads="1"/>
          </p:cNvSpPr>
          <p:nvPr/>
        </p:nvSpPr>
        <p:spPr bwMode="auto">
          <a:xfrm>
            <a:off x="1066800" y="990600"/>
            <a:ext cx="7173913" cy="579438"/>
          </a:xfrm>
          <a:prstGeom prst="rect">
            <a:avLst/>
          </a:prstGeom>
          <a:noFill/>
          <a:ln w="9525">
            <a:noFill/>
            <a:miter lim="800000"/>
            <a:headEnd/>
            <a:tailEnd/>
          </a:ln>
          <a:effectLst/>
        </p:spPr>
        <p:txBody>
          <a:bodyPr wrap="none">
            <a:spAutoFit/>
          </a:bodyPr>
          <a:lstStyle/>
          <a:p>
            <a:r>
              <a:rPr lang="en-US" sz="3200"/>
              <a:t>Stage G – Cordilleran-Type Orogeny</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7090" name="Picture 2" descr="qfltect2"/>
          <p:cNvPicPr>
            <a:picLocks noChangeAspect="1" noChangeArrowheads="1"/>
          </p:cNvPicPr>
          <p:nvPr/>
        </p:nvPicPr>
        <p:blipFill>
          <a:blip r:embed="rId3"/>
          <a:srcRect/>
          <a:stretch>
            <a:fillRect/>
          </a:stretch>
        </p:blipFill>
        <p:spPr bwMode="auto">
          <a:xfrm>
            <a:off x="381000" y="33338"/>
            <a:ext cx="8458200" cy="6824662"/>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9730" name="Picture 2" descr="stageg"/>
          <p:cNvPicPr>
            <a:picLocks noChangeAspect="1" noChangeArrowheads="1"/>
          </p:cNvPicPr>
          <p:nvPr/>
        </p:nvPicPr>
        <p:blipFill>
          <a:blip r:embed="rId3"/>
          <a:srcRect/>
          <a:stretch>
            <a:fillRect/>
          </a:stretch>
        </p:blipFill>
        <p:spPr bwMode="auto">
          <a:xfrm>
            <a:off x="304800" y="2209800"/>
            <a:ext cx="8686800" cy="2190750"/>
          </a:xfrm>
          <a:prstGeom prst="rect">
            <a:avLst/>
          </a:prstGeom>
          <a:noFill/>
        </p:spPr>
      </p:pic>
      <p:sp>
        <p:nvSpPr>
          <p:cNvPr id="329731" name="Line 3"/>
          <p:cNvSpPr>
            <a:spLocks noChangeShapeType="1"/>
          </p:cNvSpPr>
          <p:nvPr/>
        </p:nvSpPr>
        <p:spPr bwMode="auto">
          <a:xfrm>
            <a:off x="6172200" y="2286000"/>
            <a:ext cx="838200" cy="381000"/>
          </a:xfrm>
          <a:prstGeom prst="line">
            <a:avLst/>
          </a:prstGeom>
          <a:noFill/>
          <a:ln w="38100">
            <a:solidFill>
              <a:srgbClr val="FF0000"/>
            </a:solidFill>
            <a:round/>
            <a:headEnd/>
            <a:tailEnd type="triangle" w="med" len="med"/>
          </a:ln>
          <a:effectLst/>
        </p:spPr>
        <p:txBody>
          <a:bodyPr/>
          <a:lstStyle/>
          <a:p>
            <a:endParaRPr lang="en-US"/>
          </a:p>
        </p:txBody>
      </p:sp>
      <p:sp>
        <p:nvSpPr>
          <p:cNvPr id="329732" name="Text Box 4"/>
          <p:cNvSpPr txBox="1">
            <a:spLocks noChangeArrowheads="1"/>
          </p:cNvSpPr>
          <p:nvPr/>
        </p:nvSpPr>
        <p:spPr bwMode="auto">
          <a:xfrm>
            <a:off x="3657600" y="1905000"/>
            <a:ext cx="2667000" cy="519113"/>
          </a:xfrm>
          <a:prstGeom prst="rect">
            <a:avLst/>
          </a:prstGeom>
          <a:noFill/>
          <a:ln w="9525">
            <a:noFill/>
            <a:miter lim="800000"/>
            <a:headEnd/>
            <a:tailEnd/>
          </a:ln>
          <a:effectLst/>
        </p:spPr>
        <p:txBody>
          <a:bodyPr>
            <a:spAutoFit/>
          </a:bodyPr>
          <a:lstStyle/>
          <a:p>
            <a:pPr algn="ctr">
              <a:spcBef>
                <a:spcPct val="50000"/>
              </a:spcBef>
            </a:pPr>
            <a:r>
              <a:rPr lang="en-US">
                <a:effectLst>
                  <a:outerShdw blurRad="38100" dist="38100" dir="2700000" algn="tl">
                    <a:srgbClr val="C0C0C0"/>
                  </a:outerShdw>
                </a:effectLst>
              </a:rPr>
              <a:t>Thrust faults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59749" name="Picture 5" descr="andes_lg"/>
          <p:cNvPicPr>
            <a:picLocks noChangeAspect="1" noChangeArrowheads="1"/>
          </p:cNvPicPr>
          <p:nvPr/>
        </p:nvPicPr>
        <p:blipFill>
          <a:blip r:embed="rId3"/>
          <a:srcRect/>
          <a:stretch>
            <a:fillRect/>
          </a:stretch>
        </p:blipFill>
        <p:spPr bwMode="auto">
          <a:xfrm>
            <a:off x="2286000" y="0"/>
            <a:ext cx="4572000" cy="6858000"/>
          </a:xfrm>
          <a:prstGeom prst="rect">
            <a:avLst/>
          </a:prstGeom>
          <a:noFill/>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0754" name="Picture 2" descr="stageg"/>
          <p:cNvPicPr>
            <a:picLocks noChangeAspect="1" noChangeArrowheads="1"/>
          </p:cNvPicPr>
          <p:nvPr/>
        </p:nvPicPr>
        <p:blipFill>
          <a:blip r:embed="rId3"/>
          <a:srcRect/>
          <a:stretch>
            <a:fillRect/>
          </a:stretch>
        </p:blipFill>
        <p:spPr bwMode="auto">
          <a:xfrm>
            <a:off x="304800" y="2209800"/>
            <a:ext cx="8686800" cy="2190750"/>
          </a:xfrm>
          <a:prstGeom prst="rect">
            <a:avLst/>
          </a:prstGeom>
          <a:noFill/>
        </p:spPr>
      </p:pic>
      <p:sp>
        <p:nvSpPr>
          <p:cNvPr id="330755" name="Line 3"/>
          <p:cNvSpPr>
            <a:spLocks noChangeShapeType="1"/>
          </p:cNvSpPr>
          <p:nvPr/>
        </p:nvSpPr>
        <p:spPr bwMode="auto">
          <a:xfrm flipV="1">
            <a:off x="6019800" y="3962400"/>
            <a:ext cx="1219200" cy="1066800"/>
          </a:xfrm>
          <a:prstGeom prst="line">
            <a:avLst/>
          </a:prstGeom>
          <a:noFill/>
          <a:ln w="38100">
            <a:solidFill>
              <a:srgbClr val="FF0000"/>
            </a:solidFill>
            <a:round/>
            <a:headEnd/>
            <a:tailEnd type="triangle" w="med" len="med"/>
          </a:ln>
          <a:effectLst/>
        </p:spPr>
        <p:txBody>
          <a:bodyPr/>
          <a:lstStyle/>
          <a:p>
            <a:endParaRPr lang="en-US"/>
          </a:p>
        </p:txBody>
      </p:sp>
      <p:sp>
        <p:nvSpPr>
          <p:cNvPr id="330756" name="Text Box 4"/>
          <p:cNvSpPr txBox="1">
            <a:spLocks noChangeArrowheads="1"/>
          </p:cNvSpPr>
          <p:nvPr/>
        </p:nvSpPr>
        <p:spPr bwMode="auto">
          <a:xfrm>
            <a:off x="4052888" y="4984750"/>
            <a:ext cx="2667000" cy="519113"/>
          </a:xfrm>
          <a:prstGeom prst="rect">
            <a:avLst/>
          </a:prstGeom>
          <a:noFill/>
          <a:ln w="9525">
            <a:noFill/>
            <a:miter lim="800000"/>
            <a:headEnd/>
            <a:tailEnd/>
          </a:ln>
          <a:effectLst/>
        </p:spPr>
        <p:txBody>
          <a:bodyPr>
            <a:spAutoFit/>
          </a:bodyPr>
          <a:lstStyle/>
          <a:p>
            <a:pPr algn="ctr">
              <a:spcBef>
                <a:spcPct val="50000"/>
              </a:spcBef>
            </a:pPr>
            <a:r>
              <a:rPr lang="en-US">
                <a:effectLst>
                  <a:outerShdw blurRad="38100" dist="38100" dir="2700000" algn="tl">
                    <a:srgbClr val="C0C0C0"/>
                  </a:outerShdw>
                </a:effectLst>
              </a:rPr>
              <a:t>melting</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3746" name="Picture 2" descr="stageg"/>
          <p:cNvPicPr>
            <a:picLocks noChangeAspect="1" noChangeArrowheads="1"/>
          </p:cNvPicPr>
          <p:nvPr/>
        </p:nvPicPr>
        <p:blipFill>
          <a:blip r:embed="rId3"/>
          <a:srcRect/>
          <a:stretch>
            <a:fillRect/>
          </a:stretch>
        </p:blipFill>
        <p:spPr bwMode="auto">
          <a:xfrm>
            <a:off x="304800" y="2209800"/>
            <a:ext cx="8686800" cy="2190750"/>
          </a:xfrm>
          <a:prstGeom prst="rect">
            <a:avLst/>
          </a:prstGeom>
          <a:noFill/>
        </p:spPr>
      </p:pic>
      <p:sp>
        <p:nvSpPr>
          <p:cNvPr id="543747" name="Line 3"/>
          <p:cNvSpPr>
            <a:spLocks noChangeShapeType="1"/>
          </p:cNvSpPr>
          <p:nvPr/>
        </p:nvSpPr>
        <p:spPr bwMode="auto">
          <a:xfrm flipV="1">
            <a:off x="6019800" y="3962400"/>
            <a:ext cx="1219200" cy="1066800"/>
          </a:xfrm>
          <a:prstGeom prst="line">
            <a:avLst/>
          </a:prstGeom>
          <a:noFill/>
          <a:ln w="38100">
            <a:solidFill>
              <a:srgbClr val="FF0000"/>
            </a:solidFill>
            <a:round/>
            <a:headEnd/>
            <a:tailEnd type="triangle" w="med" len="med"/>
          </a:ln>
          <a:effectLst/>
        </p:spPr>
        <p:txBody>
          <a:bodyPr/>
          <a:lstStyle/>
          <a:p>
            <a:endParaRPr lang="en-US"/>
          </a:p>
        </p:txBody>
      </p:sp>
      <p:sp>
        <p:nvSpPr>
          <p:cNvPr id="543748" name="Text Box 4"/>
          <p:cNvSpPr txBox="1">
            <a:spLocks noChangeArrowheads="1"/>
          </p:cNvSpPr>
          <p:nvPr/>
        </p:nvSpPr>
        <p:spPr bwMode="auto">
          <a:xfrm>
            <a:off x="3657600" y="4953000"/>
            <a:ext cx="2667000" cy="519113"/>
          </a:xfrm>
          <a:prstGeom prst="rect">
            <a:avLst/>
          </a:prstGeom>
          <a:noFill/>
          <a:ln w="9525">
            <a:noFill/>
            <a:miter lim="800000"/>
            <a:headEnd/>
            <a:tailEnd/>
          </a:ln>
          <a:effectLst/>
        </p:spPr>
        <p:txBody>
          <a:bodyPr>
            <a:spAutoFit/>
          </a:bodyPr>
          <a:lstStyle/>
          <a:p>
            <a:pPr algn="ctr">
              <a:spcBef>
                <a:spcPct val="50000"/>
              </a:spcBef>
            </a:pPr>
            <a:r>
              <a:rPr lang="en-US">
                <a:effectLst>
                  <a:outerShdw blurRad="38100" dist="38100" dir="2700000" algn="tl">
                    <a:srgbClr val="C0C0C0"/>
                  </a:outerShdw>
                </a:effectLst>
              </a:rPr>
              <a:t>Wet melting</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1778" name="Picture 2" descr="stageg"/>
          <p:cNvPicPr>
            <a:picLocks noChangeAspect="1" noChangeArrowheads="1"/>
          </p:cNvPicPr>
          <p:nvPr/>
        </p:nvPicPr>
        <p:blipFill>
          <a:blip r:embed="rId3"/>
          <a:srcRect/>
          <a:stretch>
            <a:fillRect/>
          </a:stretch>
        </p:blipFill>
        <p:spPr bwMode="auto">
          <a:xfrm>
            <a:off x="304800" y="2209800"/>
            <a:ext cx="8686800" cy="2190750"/>
          </a:xfrm>
          <a:prstGeom prst="rect">
            <a:avLst/>
          </a:prstGeom>
          <a:noFill/>
        </p:spPr>
      </p:pic>
      <p:sp>
        <p:nvSpPr>
          <p:cNvPr id="331779" name="Line 3"/>
          <p:cNvSpPr>
            <a:spLocks noChangeShapeType="1"/>
          </p:cNvSpPr>
          <p:nvPr/>
        </p:nvSpPr>
        <p:spPr bwMode="auto">
          <a:xfrm flipV="1">
            <a:off x="6096000" y="3581400"/>
            <a:ext cx="1219200" cy="1066800"/>
          </a:xfrm>
          <a:prstGeom prst="line">
            <a:avLst/>
          </a:prstGeom>
          <a:noFill/>
          <a:ln w="38100">
            <a:solidFill>
              <a:srgbClr val="FF0000"/>
            </a:solidFill>
            <a:round/>
            <a:headEnd/>
            <a:tailEnd type="triangle" w="med" len="med"/>
          </a:ln>
          <a:effectLst/>
        </p:spPr>
        <p:txBody>
          <a:bodyPr/>
          <a:lstStyle/>
          <a:p>
            <a:endParaRPr lang="en-US"/>
          </a:p>
        </p:txBody>
      </p:sp>
      <p:sp>
        <p:nvSpPr>
          <p:cNvPr id="331781" name="Text Box 5"/>
          <p:cNvSpPr txBox="1">
            <a:spLocks noChangeArrowheads="1"/>
          </p:cNvSpPr>
          <p:nvPr/>
        </p:nvSpPr>
        <p:spPr bwMode="auto">
          <a:xfrm>
            <a:off x="3881438" y="4408488"/>
            <a:ext cx="2667000" cy="519112"/>
          </a:xfrm>
          <a:prstGeom prst="rect">
            <a:avLst/>
          </a:prstGeom>
          <a:noFill/>
          <a:ln w="9525">
            <a:noFill/>
            <a:miter lim="800000"/>
            <a:headEnd/>
            <a:tailEnd/>
          </a:ln>
          <a:effectLst/>
        </p:spPr>
        <p:txBody>
          <a:bodyPr>
            <a:spAutoFit/>
          </a:bodyPr>
          <a:lstStyle/>
          <a:p>
            <a:pPr algn="ctr">
              <a:spcBef>
                <a:spcPct val="50000"/>
              </a:spcBef>
            </a:pPr>
            <a:r>
              <a:rPr lang="en-US">
                <a:effectLst>
                  <a:outerShdw blurRad="38100" dist="38100" dir="2700000" algn="tl">
                    <a:srgbClr val="C0C0C0"/>
                  </a:outerShdw>
                </a:effectLst>
              </a:rPr>
              <a:t>Process?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6818" name="Picture 2" descr="stageg"/>
          <p:cNvPicPr>
            <a:picLocks noChangeAspect="1" noChangeArrowheads="1"/>
          </p:cNvPicPr>
          <p:nvPr/>
        </p:nvPicPr>
        <p:blipFill>
          <a:blip r:embed="rId3"/>
          <a:srcRect/>
          <a:stretch>
            <a:fillRect/>
          </a:stretch>
        </p:blipFill>
        <p:spPr bwMode="auto">
          <a:xfrm>
            <a:off x="304800" y="2209800"/>
            <a:ext cx="8686800" cy="2190750"/>
          </a:xfrm>
          <a:prstGeom prst="rect">
            <a:avLst/>
          </a:prstGeom>
          <a:noFill/>
        </p:spPr>
      </p:pic>
      <p:sp>
        <p:nvSpPr>
          <p:cNvPr id="546819" name="Line 3"/>
          <p:cNvSpPr>
            <a:spLocks noChangeShapeType="1"/>
          </p:cNvSpPr>
          <p:nvPr/>
        </p:nvSpPr>
        <p:spPr bwMode="auto">
          <a:xfrm flipV="1">
            <a:off x="6096000" y="3581400"/>
            <a:ext cx="1219200" cy="1066800"/>
          </a:xfrm>
          <a:prstGeom prst="line">
            <a:avLst/>
          </a:prstGeom>
          <a:noFill/>
          <a:ln w="38100">
            <a:solidFill>
              <a:srgbClr val="FF0000"/>
            </a:solidFill>
            <a:round/>
            <a:headEnd/>
            <a:tailEnd type="triangle" w="med" len="med"/>
          </a:ln>
          <a:effectLst/>
        </p:spPr>
        <p:txBody>
          <a:bodyPr/>
          <a:lstStyle/>
          <a:p>
            <a:endParaRPr lang="en-US"/>
          </a:p>
        </p:txBody>
      </p:sp>
      <p:sp>
        <p:nvSpPr>
          <p:cNvPr id="546820" name="Text Box 4"/>
          <p:cNvSpPr txBox="1">
            <a:spLocks noChangeArrowheads="1"/>
          </p:cNvSpPr>
          <p:nvPr/>
        </p:nvSpPr>
        <p:spPr bwMode="auto">
          <a:xfrm>
            <a:off x="3581400" y="4419600"/>
            <a:ext cx="2667000" cy="519113"/>
          </a:xfrm>
          <a:prstGeom prst="rect">
            <a:avLst/>
          </a:prstGeom>
          <a:noFill/>
          <a:ln w="9525">
            <a:noFill/>
            <a:miter lim="800000"/>
            <a:headEnd/>
            <a:tailEnd/>
          </a:ln>
          <a:effectLst/>
        </p:spPr>
        <p:txBody>
          <a:bodyPr>
            <a:spAutoFit/>
          </a:bodyPr>
          <a:lstStyle/>
          <a:p>
            <a:pPr algn="ctr">
              <a:spcBef>
                <a:spcPct val="50000"/>
              </a:spcBef>
            </a:pPr>
            <a:r>
              <a:rPr lang="en-US">
                <a:effectLst>
                  <a:outerShdw blurRad="38100" dist="38100" dir="2700000" algn="tl">
                    <a:srgbClr val="C0C0C0"/>
                  </a:outerShdw>
                </a:effectLst>
              </a:rPr>
              <a:t>Fractionation</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2802" name="Picture 2" descr="stageg"/>
          <p:cNvPicPr>
            <a:picLocks noChangeAspect="1" noChangeArrowheads="1"/>
          </p:cNvPicPr>
          <p:nvPr/>
        </p:nvPicPr>
        <p:blipFill>
          <a:blip r:embed="rId3"/>
          <a:srcRect/>
          <a:stretch>
            <a:fillRect/>
          </a:stretch>
        </p:blipFill>
        <p:spPr bwMode="auto">
          <a:xfrm>
            <a:off x="304800" y="2209800"/>
            <a:ext cx="8686800" cy="2190750"/>
          </a:xfrm>
          <a:prstGeom prst="rect">
            <a:avLst/>
          </a:prstGeom>
          <a:noFill/>
        </p:spPr>
      </p:pic>
      <p:sp>
        <p:nvSpPr>
          <p:cNvPr id="332803" name="Line 3"/>
          <p:cNvSpPr>
            <a:spLocks noChangeShapeType="1"/>
          </p:cNvSpPr>
          <p:nvPr/>
        </p:nvSpPr>
        <p:spPr bwMode="auto">
          <a:xfrm>
            <a:off x="7337425" y="1931988"/>
            <a:ext cx="3175" cy="1004887"/>
          </a:xfrm>
          <a:prstGeom prst="line">
            <a:avLst/>
          </a:prstGeom>
          <a:noFill/>
          <a:ln w="38100">
            <a:solidFill>
              <a:srgbClr val="FF0000"/>
            </a:solidFill>
            <a:round/>
            <a:headEnd/>
            <a:tailEnd type="triangle" w="med" len="med"/>
          </a:ln>
          <a:effectLst/>
        </p:spPr>
        <p:txBody>
          <a:bodyPr/>
          <a:lstStyle/>
          <a:p>
            <a:endParaRPr lang="en-US"/>
          </a:p>
        </p:txBody>
      </p:sp>
      <p:sp>
        <p:nvSpPr>
          <p:cNvPr id="332804" name="Text Box 4"/>
          <p:cNvSpPr txBox="1">
            <a:spLocks noChangeArrowheads="1"/>
          </p:cNvSpPr>
          <p:nvPr/>
        </p:nvSpPr>
        <p:spPr bwMode="auto">
          <a:xfrm>
            <a:off x="6096000" y="838200"/>
            <a:ext cx="2667000" cy="946150"/>
          </a:xfrm>
          <a:prstGeom prst="rect">
            <a:avLst/>
          </a:prstGeom>
          <a:noFill/>
          <a:ln w="9525">
            <a:noFill/>
            <a:miter lim="800000"/>
            <a:headEnd/>
            <a:tailEnd/>
          </a:ln>
          <a:effectLst/>
        </p:spPr>
        <p:txBody>
          <a:bodyPr>
            <a:spAutoFit/>
          </a:bodyPr>
          <a:lstStyle/>
          <a:p>
            <a:pPr algn="ctr">
              <a:spcBef>
                <a:spcPct val="50000"/>
              </a:spcBef>
            </a:pPr>
            <a:r>
              <a:rPr lang="en-US"/>
              <a:t>Type of  magmatism?</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9890" name="Picture 2" descr="stageg"/>
          <p:cNvPicPr>
            <a:picLocks noChangeAspect="1" noChangeArrowheads="1"/>
          </p:cNvPicPr>
          <p:nvPr/>
        </p:nvPicPr>
        <p:blipFill>
          <a:blip r:embed="rId3"/>
          <a:srcRect/>
          <a:stretch>
            <a:fillRect/>
          </a:stretch>
        </p:blipFill>
        <p:spPr bwMode="auto">
          <a:xfrm>
            <a:off x="304800" y="2209800"/>
            <a:ext cx="8686800" cy="2190750"/>
          </a:xfrm>
          <a:prstGeom prst="rect">
            <a:avLst/>
          </a:prstGeom>
          <a:noFill/>
        </p:spPr>
      </p:pic>
      <p:sp>
        <p:nvSpPr>
          <p:cNvPr id="549891" name="Line 3"/>
          <p:cNvSpPr>
            <a:spLocks noChangeShapeType="1"/>
          </p:cNvSpPr>
          <p:nvPr/>
        </p:nvSpPr>
        <p:spPr bwMode="auto">
          <a:xfrm>
            <a:off x="7337425" y="1931988"/>
            <a:ext cx="0" cy="1036637"/>
          </a:xfrm>
          <a:prstGeom prst="line">
            <a:avLst/>
          </a:prstGeom>
          <a:noFill/>
          <a:ln w="38100">
            <a:solidFill>
              <a:srgbClr val="FF0000"/>
            </a:solidFill>
            <a:round/>
            <a:headEnd/>
            <a:tailEnd type="triangle" w="med" len="med"/>
          </a:ln>
          <a:effectLst/>
        </p:spPr>
        <p:txBody>
          <a:bodyPr/>
          <a:lstStyle/>
          <a:p>
            <a:endParaRPr lang="en-US"/>
          </a:p>
        </p:txBody>
      </p:sp>
      <p:sp>
        <p:nvSpPr>
          <p:cNvPr id="549892" name="Text Box 4"/>
          <p:cNvSpPr txBox="1">
            <a:spLocks noChangeArrowheads="1"/>
          </p:cNvSpPr>
          <p:nvPr/>
        </p:nvSpPr>
        <p:spPr bwMode="auto">
          <a:xfrm>
            <a:off x="6096000" y="838200"/>
            <a:ext cx="2667000" cy="946150"/>
          </a:xfrm>
          <a:prstGeom prst="rect">
            <a:avLst/>
          </a:prstGeom>
          <a:noFill/>
          <a:ln w="9525">
            <a:noFill/>
            <a:miter lim="800000"/>
            <a:headEnd/>
            <a:tailEnd/>
          </a:ln>
          <a:effectLst/>
        </p:spPr>
        <p:txBody>
          <a:bodyPr>
            <a:spAutoFit/>
          </a:bodyPr>
          <a:lstStyle/>
          <a:p>
            <a:pPr algn="ctr">
              <a:spcBef>
                <a:spcPct val="50000"/>
              </a:spcBef>
            </a:pPr>
            <a:r>
              <a:rPr lang="en-US"/>
              <a:t>Intermediate magmatism</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5874" name="Picture 2" descr="stageg"/>
          <p:cNvPicPr>
            <a:picLocks noChangeAspect="1" noChangeArrowheads="1"/>
          </p:cNvPicPr>
          <p:nvPr/>
        </p:nvPicPr>
        <p:blipFill>
          <a:blip r:embed="rId3"/>
          <a:srcRect/>
          <a:stretch>
            <a:fillRect/>
          </a:stretch>
        </p:blipFill>
        <p:spPr bwMode="auto">
          <a:xfrm>
            <a:off x="304800" y="2209800"/>
            <a:ext cx="8686800" cy="2190750"/>
          </a:xfrm>
          <a:prstGeom prst="rect">
            <a:avLst/>
          </a:prstGeom>
          <a:noFill/>
        </p:spPr>
      </p:pic>
      <p:sp>
        <p:nvSpPr>
          <p:cNvPr id="335875" name="Line 3"/>
          <p:cNvSpPr>
            <a:spLocks noChangeShapeType="1"/>
          </p:cNvSpPr>
          <p:nvPr/>
        </p:nvSpPr>
        <p:spPr bwMode="auto">
          <a:xfrm>
            <a:off x="7391400" y="990600"/>
            <a:ext cx="0" cy="1676400"/>
          </a:xfrm>
          <a:prstGeom prst="line">
            <a:avLst/>
          </a:prstGeom>
          <a:noFill/>
          <a:ln w="38100">
            <a:solidFill>
              <a:srgbClr val="FF0000"/>
            </a:solidFill>
            <a:round/>
            <a:headEnd/>
            <a:tailEnd type="triangle" w="med" len="med"/>
          </a:ln>
          <a:effectLst/>
        </p:spPr>
        <p:txBody>
          <a:bodyPr/>
          <a:lstStyle/>
          <a:p>
            <a:endParaRPr lang="en-US"/>
          </a:p>
        </p:txBody>
      </p:sp>
      <p:sp>
        <p:nvSpPr>
          <p:cNvPr id="335876" name="Text Box 4"/>
          <p:cNvSpPr txBox="1">
            <a:spLocks noChangeArrowheads="1"/>
          </p:cNvSpPr>
          <p:nvPr/>
        </p:nvSpPr>
        <p:spPr bwMode="auto">
          <a:xfrm>
            <a:off x="6019800" y="457200"/>
            <a:ext cx="2667000" cy="519113"/>
          </a:xfrm>
          <a:prstGeom prst="rect">
            <a:avLst/>
          </a:prstGeom>
          <a:noFill/>
          <a:ln w="9525">
            <a:noFill/>
            <a:miter lim="800000"/>
            <a:headEnd/>
            <a:tailEnd/>
          </a:ln>
          <a:effectLst/>
        </p:spPr>
        <p:txBody>
          <a:bodyPr>
            <a:spAutoFit/>
          </a:bodyPr>
          <a:lstStyle/>
          <a:p>
            <a:pPr algn="ctr">
              <a:spcBef>
                <a:spcPct val="50000"/>
              </a:spcBef>
            </a:pPr>
            <a:r>
              <a:rPr lang="en-US"/>
              <a:t>Volcanic arc</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0436" name="Picture 4" descr="Andes%207"/>
          <p:cNvPicPr>
            <a:picLocks noChangeAspect="1" noChangeArrowheads="1"/>
          </p:cNvPicPr>
          <p:nvPr/>
        </p:nvPicPr>
        <p:blipFill>
          <a:blip r:embed="rId3"/>
          <a:srcRect/>
          <a:stretch>
            <a:fillRect/>
          </a:stretch>
        </p:blipFill>
        <p:spPr bwMode="auto">
          <a:xfrm rot="370749">
            <a:off x="-496888" y="-515938"/>
            <a:ext cx="10518776" cy="7889876"/>
          </a:xfrm>
          <a:prstGeom prst="rect">
            <a:avLst/>
          </a:prstGeom>
          <a:noFill/>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3826" name="Picture 2" descr="stageg"/>
          <p:cNvPicPr>
            <a:picLocks noChangeAspect="1" noChangeArrowheads="1"/>
          </p:cNvPicPr>
          <p:nvPr/>
        </p:nvPicPr>
        <p:blipFill>
          <a:blip r:embed="rId3"/>
          <a:srcRect/>
          <a:stretch>
            <a:fillRect/>
          </a:stretch>
        </p:blipFill>
        <p:spPr bwMode="auto">
          <a:xfrm>
            <a:off x="304800" y="2209800"/>
            <a:ext cx="8686800" cy="2190750"/>
          </a:xfrm>
          <a:prstGeom prst="rect">
            <a:avLst/>
          </a:prstGeom>
          <a:noFill/>
        </p:spPr>
      </p:pic>
      <p:sp>
        <p:nvSpPr>
          <p:cNvPr id="333827" name="Line 3"/>
          <p:cNvSpPr>
            <a:spLocks noChangeShapeType="1"/>
          </p:cNvSpPr>
          <p:nvPr/>
        </p:nvSpPr>
        <p:spPr bwMode="auto">
          <a:xfrm flipV="1">
            <a:off x="5486400" y="2971800"/>
            <a:ext cx="990600" cy="533400"/>
          </a:xfrm>
          <a:prstGeom prst="line">
            <a:avLst/>
          </a:prstGeom>
          <a:noFill/>
          <a:ln w="38100">
            <a:solidFill>
              <a:srgbClr val="FF0000"/>
            </a:solidFill>
            <a:round/>
            <a:headEnd/>
            <a:tailEnd type="triangle" w="med" len="med"/>
          </a:ln>
          <a:effectLst/>
        </p:spPr>
        <p:txBody>
          <a:bodyPr/>
          <a:lstStyle/>
          <a:p>
            <a:endParaRPr lang="en-US"/>
          </a:p>
        </p:txBody>
      </p:sp>
      <p:sp>
        <p:nvSpPr>
          <p:cNvPr id="333828" name="Text Box 4"/>
          <p:cNvSpPr txBox="1">
            <a:spLocks noChangeArrowheads="1"/>
          </p:cNvSpPr>
          <p:nvPr/>
        </p:nvSpPr>
        <p:spPr bwMode="auto">
          <a:xfrm>
            <a:off x="3886200" y="3505200"/>
            <a:ext cx="2286000" cy="946150"/>
          </a:xfrm>
          <a:prstGeom prst="rect">
            <a:avLst/>
          </a:prstGeom>
          <a:noFill/>
          <a:ln w="9525">
            <a:noFill/>
            <a:miter lim="800000"/>
            <a:headEnd/>
            <a:tailEnd/>
          </a:ln>
          <a:effectLst/>
        </p:spPr>
        <p:txBody>
          <a:bodyPr>
            <a:spAutoFit/>
          </a:bodyPr>
          <a:lstStyle/>
          <a:p>
            <a:pPr algn="ctr">
              <a:spcBef>
                <a:spcPct val="50000"/>
              </a:spcBef>
            </a:pPr>
            <a:r>
              <a:rPr lang="en-US"/>
              <a:t>thick DCM sediments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4850" name="Picture 2" descr="stageg"/>
          <p:cNvPicPr>
            <a:picLocks noChangeAspect="1" noChangeArrowheads="1"/>
          </p:cNvPicPr>
          <p:nvPr/>
        </p:nvPicPr>
        <p:blipFill>
          <a:blip r:embed="rId3"/>
          <a:srcRect/>
          <a:stretch>
            <a:fillRect/>
          </a:stretch>
        </p:blipFill>
        <p:spPr bwMode="auto">
          <a:xfrm>
            <a:off x="304800" y="2209800"/>
            <a:ext cx="8686800" cy="2190750"/>
          </a:xfrm>
          <a:prstGeom prst="rect">
            <a:avLst/>
          </a:prstGeom>
          <a:noFill/>
        </p:spPr>
      </p:pic>
      <p:sp>
        <p:nvSpPr>
          <p:cNvPr id="334851" name="Line 3"/>
          <p:cNvSpPr>
            <a:spLocks noChangeShapeType="1"/>
          </p:cNvSpPr>
          <p:nvPr/>
        </p:nvSpPr>
        <p:spPr bwMode="auto">
          <a:xfrm flipH="1" flipV="1">
            <a:off x="6858000" y="3124200"/>
            <a:ext cx="838200" cy="1600200"/>
          </a:xfrm>
          <a:prstGeom prst="line">
            <a:avLst/>
          </a:prstGeom>
          <a:noFill/>
          <a:ln w="38100">
            <a:solidFill>
              <a:srgbClr val="FF0000"/>
            </a:solidFill>
            <a:round/>
            <a:headEnd/>
            <a:tailEnd type="triangle" w="med" len="med"/>
          </a:ln>
          <a:effectLst/>
        </p:spPr>
        <p:txBody>
          <a:bodyPr/>
          <a:lstStyle/>
          <a:p>
            <a:endParaRPr lang="en-US"/>
          </a:p>
        </p:txBody>
      </p:sp>
      <p:sp>
        <p:nvSpPr>
          <p:cNvPr id="334852" name="Text Box 4"/>
          <p:cNvSpPr txBox="1">
            <a:spLocks noChangeArrowheads="1"/>
          </p:cNvSpPr>
          <p:nvPr/>
        </p:nvSpPr>
        <p:spPr bwMode="auto">
          <a:xfrm>
            <a:off x="6324600" y="4724400"/>
            <a:ext cx="2819400" cy="946150"/>
          </a:xfrm>
          <a:prstGeom prst="rect">
            <a:avLst/>
          </a:prstGeom>
          <a:noFill/>
          <a:ln w="9525">
            <a:noFill/>
            <a:miter lim="800000"/>
            <a:headEnd/>
            <a:tailEnd/>
          </a:ln>
          <a:effectLst/>
        </p:spPr>
        <p:txBody>
          <a:bodyPr>
            <a:spAutoFit/>
          </a:bodyPr>
          <a:lstStyle/>
          <a:p>
            <a:pPr algn="ctr">
              <a:spcBef>
                <a:spcPct val="50000"/>
              </a:spcBef>
            </a:pPr>
            <a:r>
              <a:rPr lang="en-US">
                <a:effectLst>
                  <a:outerShdw blurRad="38100" dist="38100" dir="2700000" algn="tl">
                    <a:srgbClr val="C0C0C0"/>
                  </a:outerShdw>
                </a:effectLst>
              </a:rPr>
              <a:t>Metamorphism (Barrovian)</a:t>
            </a:r>
          </a:p>
        </p:txBody>
      </p:sp>
      <p:sp>
        <p:nvSpPr>
          <p:cNvPr id="334853" name="Line 5"/>
          <p:cNvSpPr>
            <a:spLocks noChangeShapeType="1"/>
          </p:cNvSpPr>
          <p:nvPr/>
        </p:nvSpPr>
        <p:spPr bwMode="auto">
          <a:xfrm flipH="1" flipV="1">
            <a:off x="7772400" y="3200400"/>
            <a:ext cx="76200" cy="1524000"/>
          </a:xfrm>
          <a:prstGeom prst="line">
            <a:avLst/>
          </a:prstGeom>
          <a:noFill/>
          <a:ln w="38100">
            <a:solidFill>
              <a:srgbClr val="FF0000"/>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8946" name="Picture 2" descr="stageg"/>
          <p:cNvPicPr>
            <a:picLocks noChangeAspect="1" noChangeArrowheads="1"/>
          </p:cNvPicPr>
          <p:nvPr/>
        </p:nvPicPr>
        <p:blipFill>
          <a:blip r:embed="rId3"/>
          <a:srcRect/>
          <a:stretch>
            <a:fillRect/>
          </a:stretch>
        </p:blipFill>
        <p:spPr bwMode="auto">
          <a:xfrm>
            <a:off x="304800" y="2209800"/>
            <a:ext cx="8686800" cy="2190750"/>
          </a:xfrm>
          <a:prstGeom prst="rect">
            <a:avLst/>
          </a:prstGeom>
          <a:noFill/>
        </p:spPr>
      </p:pic>
      <p:sp>
        <p:nvSpPr>
          <p:cNvPr id="338947" name="Line 3"/>
          <p:cNvSpPr>
            <a:spLocks noChangeShapeType="1"/>
          </p:cNvSpPr>
          <p:nvPr/>
        </p:nvSpPr>
        <p:spPr bwMode="auto">
          <a:xfrm flipV="1">
            <a:off x="8153400" y="3886200"/>
            <a:ext cx="0" cy="1066800"/>
          </a:xfrm>
          <a:prstGeom prst="line">
            <a:avLst/>
          </a:prstGeom>
          <a:noFill/>
          <a:ln w="38100">
            <a:solidFill>
              <a:srgbClr val="FF0000"/>
            </a:solidFill>
            <a:round/>
            <a:headEnd/>
            <a:tailEnd type="triangle" w="med" len="med"/>
          </a:ln>
          <a:effectLst/>
        </p:spPr>
        <p:txBody>
          <a:bodyPr/>
          <a:lstStyle/>
          <a:p>
            <a:endParaRPr lang="en-US"/>
          </a:p>
        </p:txBody>
      </p:sp>
      <p:sp>
        <p:nvSpPr>
          <p:cNvPr id="338948" name="Text Box 4"/>
          <p:cNvSpPr txBox="1">
            <a:spLocks noChangeArrowheads="1"/>
          </p:cNvSpPr>
          <p:nvPr/>
        </p:nvSpPr>
        <p:spPr bwMode="auto">
          <a:xfrm>
            <a:off x="7239000" y="5029200"/>
            <a:ext cx="1905000" cy="946150"/>
          </a:xfrm>
          <a:prstGeom prst="rect">
            <a:avLst/>
          </a:prstGeom>
          <a:noFill/>
          <a:ln w="9525">
            <a:noFill/>
            <a:miter lim="800000"/>
            <a:headEnd/>
            <a:tailEnd/>
          </a:ln>
          <a:effectLst/>
        </p:spPr>
        <p:txBody>
          <a:bodyPr>
            <a:spAutoFit/>
          </a:bodyPr>
          <a:lstStyle/>
          <a:p>
            <a:pPr algn="ctr">
              <a:spcBef>
                <a:spcPct val="50000"/>
              </a:spcBef>
            </a:pPr>
            <a:r>
              <a:rPr lang="en-US"/>
              <a:t>Backarc spreading</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6898" name="Picture 2" descr="stageg"/>
          <p:cNvPicPr>
            <a:picLocks noChangeAspect="1" noChangeArrowheads="1"/>
          </p:cNvPicPr>
          <p:nvPr/>
        </p:nvPicPr>
        <p:blipFill>
          <a:blip r:embed="rId3"/>
          <a:srcRect/>
          <a:stretch>
            <a:fillRect/>
          </a:stretch>
        </p:blipFill>
        <p:spPr bwMode="auto">
          <a:xfrm>
            <a:off x="304800" y="2209800"/>
            <a:ext cx="8686800" cy="2190750"/>
          </a:xfrm>
          <a:prstGeom prst="rect">
            <a:avLst/>
          </a:prstGeom>
          <a:noFill/>
        </p:spPr>
      </p:pic>
      <p:sp>
        <p:nvSpPr>
          <p:cNvPr id="336900" name="Text Box 4"/>
          <p:cNvSpPr txBox="1">
            <a:spLocks noChangeArrowheads="1"/>
          </p:cNvSpPr>
          <p:nvPr/>
        </p:nvSpPr>
        <p:spPr bwMode="auto">
          <a:xfrm>
            <a:off x="914400" y="2057400"/>
            <a:ext cx="2819400" cy="519113"/>
          </a:xfrm>
          <a:prstGeom prst="rect">
            <a:avLst/>
          </a:prstGeom>
          <a:noFill/>
          <a:ln w="9525">
            <a:noFill/>
            <a:miter lim="800000"/>
            <a:headEnd/>
            <a:tailEnd/>
          </a:ln>
          <a:effectLst/>
        </p:spPr>
        <p:txBody>
          <a:bodyPr>
            <a:spAutoFit/>
          </a:bodyPr>
          <a:lstStyle/>
          <a:p>
            <a:pPr algn="ctr">
              <a:spcBef>
                <a:spcPct val="50000"/>
              </a:spcBef>
            </a:pPr>
            <a:r>
              <a:rPr lang="en-US"/>
              <a:t>peneplane</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2" name="Picture 4" descr="stageh"/>
          <p:cNvPicPr>
            <a:picLocks noChangeAspect="1" noChangeArrowheads="1"/>
          </p:cNvPicPr>
          <p:nvPr/>
        </p:nvPicPr>
        <p:blipFill>
          <a:blip r:embed="rId3"/>
          <a:srcRect/>
          <a:stretch>
            <a:fillRect/>
          </a:stretch>
        </p:blipFill>
        <p:spPr bwMode="auto">
          <a:xfrm>
            <a:off x="228600" y="2438400"/>
            <a:ext cx="8610600" cy="2387600"/>
          </a:xfrm>
          <a:prstGeom prst="rect">
            <a:avLst/>
          </a:prstGeom>
          <a:noFill/>
        </p:spPr>
      </p:pic>
      <p:sp>
        <p:nvSpPr>
          <p:cNvPr id="43013" name="Rectangle 5"/>
          <p:cNvSpPr>
            <a:spLocks noChangeArrowheads="1"/>
          </p:cNvSpPr>
          <p:nvPr/>
        </p:nvSpPr>
        <p:spPr bwMode="auto">
          <a:xfrm>
            <a:off x="762000" y="685800"/>
            <a:ext cx="7688263" cy="579438"/>
          </a:xfrm>
          <a:prstGeom prst="rect">
            <a:avLst/>
          </a:prstGeom>
          <a:noFill/>
          <a:ln w="9525">
            <a:noFill/>
            <a:miter lim="800000"/>
            <a:headEnd/>
            <a:tailEnd/>
          </a:ln>
          <a:effectLst/>
        </p:spPr>
        <p:txBody>
          <a:bodyPr wrap="none">
            <a:spAutoFit/>
          </a:bodyPr>
          <a:lstStyle/>
          <a:p>
            <a:r>
              <a:rPr lang="en-US" sz="3200"/>
              <a:t>Stage H: Continent-Continent Collision</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1970" name="Picture 2" descr="Types of Orogenies"/>
          <p:cNvPicPr>
            <a:picLocks noChangeAspect="1" noChangeArrowheads="1"/>
          </p:cNvPicPr>
          <p:nvPr/>
        </p:nvPicPr>
        <p:blipFill>
          <a:blip r:embed="rId3"/>
          <a:srcRect/>
          <a:stretch>
            <a:fillRect/>
          </a:stretch>
        </p:blipFill>
        <p:spPr bwMode="auto">
          <a:xfrm>
            <a:off x="0" y="304800"/>
            <a:ext cx="9144000" cy="5873750"/>
          </a:xfrm>
          <a:prstGeom prst="rect">
            <a:avLst/>
          </a:prstGeom>
          <a:noFill/>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0994" name="Picture 2" descr="stageh"/>
          <p:cNvPicPr>
            <a:picLocks noChangeAspect="1" noChangeArrowheads="1"/>
          </p:cNvPicPr>
          <p:nvPr/>
        </p:nvPicPr>
        <p:blipFill>
          <a:blip r:embed="rId3"/>
          <a:srcRect/>
          <a:stretch>
            <a:fillRect/>
          </a:stretch>
        </p:blipFill>
        <p:spPr bwMode="auto">
          <a:xfrm>
            <a:off x="228600" y="2438400"/>
            <a:ext cx="8610600" cy="2387600"/>
          </a:xfrm>
          <a:prstGeom prst="rect">
            <a:avLst/>
          </a:prstGeom>
          <a:noFill/>
        </p:spPr>
      </p:pic>
      <p:sp>
        <p:nvSpPr>
          <p:cNvPr id="340995" name="Rectangle 3"/>
          <p:cNvSpPr>
            <a:spLocks noChangeArrowheads="1"/>
          </p:cNvSpPr>
          <p:nvPr/>
        </p:nvSpPr>
        <p:spPr bwMode="auto">
          <a:xfrm>
            <a:off x="5181600" y="1828800"/>
            <a:ext cx="2144713" cy="579438"/>
          </a:xfrm>
          <a:prstGeom prst="rect">
            <a:avLst/>
          </a:prstGeom>
          <a:noFill/>
          <a:ln w="9525">
            <a:noFill/>
            <a:miter lim="800000"/>
            <a:headEnd/>
            <a:tailEnd/>
          </a:ln>
          <a:effectLst/>
        </p:spPr>
        <p:txBody>
          <a:bodyPr wrap="none">
            <a:spAutoFit/>
          </a:bodyPr>
          <a:lstStyle/>
          <a:p>
            <a:r>
              <a:rPr lang="en-US" sz="3200"/>
              <a:t>hinterland</a:t>
            </a:r>
          </a:p>
        </p:txBody>
      </p:sp>
      <p:sp>
        <p:nvSpPr>
          <p:cNvPr id="340997" name="Rectangle 5"/>
          <p:cNvSpPr>
            <a:spLocks noChangeArrowheads="1"/>
          </p:cNvSpPr>
          <p:nvPr/>
        </p:nvSpPr>
        <p:spPr bwMode="auto">
          <a:xfrm>
            <a:off x="1371600" y="2438400"/>
            <a:ext cx="1784350" cy="579438"/>
          </a:xfrm>
          <a:prstGeom prst="rect">
            <a:avLst/>
          </a:prstGeom>
          <a:noFill/>
          <a:ln w="9525">
            <a:noFill/>
            <a:miter lim="800000"/>
            <a:headEnd/>
            <a:tailEnd/>
          </a:ln>
          <a:effectLst/>
        </p:spPr>
        <p:txBody>
          <a:bodyPr wrap="none">
            <a:spAutoFit/>
          </a:bodyPr>
          <a:lstStyle/>
          <a:p>
            <a:r>
              <a:rPr lang="en-US" sz="3200"/>
              <a:t>foreland</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2018" name="Picture 2" descr="stageh"/>
          <p:cNvPicPr>
            <a:picLocks noChangeAspect="1" noChangeArrowheads="1"/>
          </p:cNvPicPr>
          <p:nvPr/>
        </p:nvPicPr>
        <p:blipFill>
          <a:blip r:embed="rId3"/>
          <a:srcRect/>
          <a:stretch>
            <a:fillRect/>
          </a:stretch>
        </p:blipFill>
        <p:spPr bwMode="auto">
          <a:xfrm>
            <a:off x="228600" y="2438400"/>
            <a:ext cx="8610600" cy="2387600"/>
          </a:xfrm>
          <a:prstGeom prst="rect">
            <a:avLst/>
          </a:prstGeom>
          <a:noFill/>
        </p:spPr>
      </p:pic>
      <p:sp>
        <p:nvSpPr>
          <p:cNvPr id="342019" name="Rectangle 3"/>
          <p:cNvSpPr>
            <a:spLocks noChangeArrowheads="1"/>
          </p:cNvSpPr>
          <p:nvPr/>
        </p:nvSpPr>
        <p:spPr bwMode="auto">
          <a:xfrm>
            <a:off x="1219200" y="1905000"/>
            <a:ext cx="2506663" cy="579438"/>
          </a:xfrm>
          <a:prstGeom prst="rect">
            <a:avLst/>
          </a:prstGeom>
          <a:noFill/>
          <a:ln w="9525">
            <a:noFill/>
            <a:miter lim="800000"/>
            <a:headEnd/>
            <a:tailEnd/>
          </a:ln>
          <a:effectLst/>
        </p:spPr>
        <p:txBody>
          <a:bodyPr wrap="none">
            <a:spAutoFit/>
          </a:bodyPr>
          <a:lstStyle/>
          <a:p>
            <a:r>
              <a:rPr lang="en-US" sz="3200"/>
              <a:t>Suture zone</a:t>
            </a:r>
          </a:p>
        </p:txBody>
      </p:sp>
      <p:sp>
        <p:nvSpPr>
          <p:cNvPr id="342020" name="Line 4"/>
          <p:cNvSpPr>
            <a:spLocks noChangeShapeType="1"/>
          </p:cNvSpPr>
          <p:nvPr/>
        </p:nvSpPr>
        <p:spPr bwMode="auto">
          <a:xfrm>
            <a:off x="3733800" y="2286000"/>
            <a:ext cx="762000" cy="762000"/>
          </a:xfrm>
          <a:prstGeom prst="line">
            <a:avLst/>
          </a:prstGeom>
          <a:noFill/>
          <a:ln w="38100">
            <a:solidFill>
              <a:srgbClr val="FF0000"/>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1154" name="Picture 2" descr="stageh"/>
          <p:cNvPicPr>
            <a:picLocks noChangeAspect="1" noChangeArrowheads="1"/>
          </p:cNvPicPr>
          <p:nvPr/>
        </p:nvPicPr>
        <p:blipFill>
          <a:blip r:embed="rId3"/>
          <a:srcRect/>
          <a:stretch>
            <a:fillRect/>
          </a:stretch>
        </p:blipFill>
        <p:spPr bwMode="auto">
          <a:xfrm>
            <a:off x="193675" y="2392363"/>
            <a:ext cx="8756650" cy="2387600"/>
          </a:xfrm>
          <a:prstGeom prst="rect">
            <a:avLst/>
          </a:prstGeom>
          <a:noFill/>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1426" name="Picture 2" descr="con-con3"/>
          <p:cNvPicPr>
            <a:picLocks noChangeAspect="1" noChangeArrowheads="1"/>
          </p:cNvPicPr>
          <p:nvPr/>
        </p:nvPicPr>
        <p:blipFill>
          <a:blip r:embed="rId3"/>
          <a:srcRect/>
          <a:stretch>
            <a:fillRect/>
          </a:stretch>
        </p:blipFill>
        <p:spPr bwMode="auto">
          <a:xfrm>
            <a:off x="0" y="685800"/>
            <a:ext cx="9144000" cy="5145088"/>
          </a:xfrm>
          <a:prstGeom prst="rect">
            <a:avLst/>
          </a:prstGeo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1186" name="Picture 2" descr="Types of Orogenies"/>
          <p:cNvPicPr>
            <a:picLocks noChangeAspect="1" noChangeArrowheads="1"/>
          </p:cNvPicPr>
          <p:nvPr/>
        </p:nvPicPr>
        <p:blipFill>
          <a:blip r:embed="rId3"/>
          <a:srcRect/>
          <a:stretch>
            <a:fillRect/>
          </a:stretch>
        </p:blipFill>
        <p:spPr bwMode="auto">
          <a:xfrm>
            <a:off x="0" y="304800"/>
            <a:ext cx="9144000" cy="5873750"/>
          </a:xfrm>
          <a:prstGeom prst="rect">
            <a:avLst/>
          </a:prstGeom>
          <a:noFill/>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9970" name="Picture 2" descr="stageh"/>
          <p:cNvPicPr>
            <a:picLocks noChangeAspect="1" noChangeArrowheads="1"/>
          </p:cNvPicPr>
          <p:nvPr/>
        </p:nvPicPr>
        <p:blipFill>
          <a:blip r:embed="rId3"/>
          <a:srcRect/>
          <a:stretch>
            <a:fillRect/>
          </a:stretch>
        </p:blipFill>
        <p:spPr bwMode="auto">
          <a:xfrm>
            <a:off x="228600" y="2438400"/>
            <a:ext cx="8610600" cy="2387600"/>
          </a:xfrm>
          <a:prstGeom prst="rect">
            <a:avLst/>
          </a:prstGeom>
          <a:noFill/>
        </p:spPr>
      </p:pic>
      <p:sp>
        <p:nvSpPr>
          <p:cNvPr id="339971" name="Rectangle 3"/>
          <p:cNvSpPr>
            <a:spLocks noChangeArrowheads="1"/>
          </p:cNvSpPr>
          <p:nvPr/>
        </p:nvSpPr>
        <p:spPr bwMode="auto">
          <a:xfrm>
            <a:off x="2514600" y="1447800"/>
            <a:ext cx="2438400" cy="1066800"/>
          </a:xfrm>
          <a:prstGeom prst="rect">
            <a:avLst/>
          </a:prstGeom>
          <a:noFill/>
          <a:ln w="9525">
            <a:noFill/>
            <a:miter lim="800000"/>
            <a:headEnd/>
            <a:tailEnd/>
          </a:ln>
          <a:effectLst/>
        </p:spPr>
        <p:txBody>
          <a:bodyPr>
            <a:spAutoFit/>
          </a:bodyPr>
          <a:lstStyle/>
          <a:p>
            <a:pPr algn="ctr"/>
            <a:r>
              <a:rPr lang="en-US" sz="3200"/>
              <a:t>Hinterland thrusts</a:t>
            </a:r>
          </a:p>
        </p:txBody>
      </p:sp>
      <p:sp>
        <p:nvSpPr>
          <p:cNvPr id="339972" name="Line 4"/>
          <p:cNvSpPr>
            <a:spLocks noChangeShapeType="1"/>
          </p:cNvSpPr>
          <p:nvPr/>
        </p:nvSpPr>
        <p:spPr bwMode="auto">
          <a:xfrm>
            <a:off x="4648200" y="2209800"/>
            <a:ext cx="762000" cy="762000"/>
          </a:xfrm>
          <a:prstGeom prst="line">
            <a:avLst/>
          </a:prstGeom>
          <a:noFill/>
          <a:ln w="38100">
            <a:solidFill>
              <a:srgbClr val="FF0000"/>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3042" name="Picture 2" descr="stageh"/>
          <p:cNvPicPr>
            <a:picLocks noChangeAspect="1" noChangeArrowheads="1"/>
          </p:cNvPicPr>
          <p:nvPr/>
        </p:nvPicPr>
        <p:blipFill>
          <a:blip r:embed="rId3"/>
          <a:srcRect/>
          <a:stretch>
            <a:fillRect/>
          </a:stretch>
        </p:blipFill>
        <p:spPr bwMode="auto">
          <a:xfrm>
            <a:off x="228600" y="2438400"/>
            <a:ext cx="8610600" cy="2387600"/>
          </a:xfrm>
          <a:prstGeom prst="rect">
            <a:avLst/>
          </a:prstGeom>
          <a:noFill/>
        </p:spPr>
      </p:pic>
      <p:sp>
        <p:nvSpPr>
          <p:cNvPr id="343043" name="Rectangle 3"/>
          <p:cNvSpPr>
            <a:spLocks noChangeArrowheads="1"/>
          </p:cNvSpPr>
          <p:nvPr/>
        </p:nvSpPr>
        <p:spPr bwMode="auto">
          <a:xfrm>
            <a:off x="1371600" y="1295400"/>
            <a:ext cx="2438400" cy="1066800"/>
          </a:xfrm>
          <a:prstGeom prst="rect">
            <a:avLst/>
          </a:prstGeom>
          <a:noFill/>
          <a:ln w="9525">
            <a:noFill/>
            <a:miter lim="800000"/>
            <a:headEnd/>
            <a:tailEnd/>
          </a:ln>
          <a:effectLst/>
        </p:spPr>
        <p:txBody>
          <a:bodyPr>
            <a:spAutoFit/>
          </a:bodyPr>
          <a:lstStyle/>
          <a:p>
            <a:pPr algn="ctr"/>
            <a:r>
              <a:rPr lang="en-US" sz="3200"/>
              <a:t>Foreland basin</a:t>
            </a:r>
          </a:p>
        </p:txBody>
      </p:sp>
      <p:sp>
        <p:nvSpPr>
          <p:cNvPr id="343044" name="Line 4"/>
          <p:cNvSpPr>
            <a:spLocks noChangeShapeType="1"/>
          </p:cNvSpPr>
          <p:nvPr/>
        </p:nvSpPr>
        <p:spPr bwMode="auto">
          <a:xfrm>
            <a:off x="2895600" y="2362200"/>
            <a:ext cx="762000" cy="762000"/>
          </a:xfrm>
          <a:prstGeom prst="line">
            <a:avLst/>
          </a:prstGeom>
          <a:noFill/>
          <a:ln w="38100">
            <a:solidFill>
              <a:srgbClr val="FF0000"/>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6274" name="Picture 2" descr="stageh"/>
          <p:cNvPicPr>
            <a:picLocks noChangeAspect="1" noChangeArrowheads="1"/>
          </p:cNvPicPr>
          <p:nvPr/>
        </p:nvPicPr>
        <p:blipFill>
          <a:blip r:embed="rId3"/>
          <a:srcRect/>
          <a:stretch>
            <a:fillRect/>
          </a:stretch>
        </p:blipFill>
        <p:spPr bwMode="auto">
          <a:xfrm>
            <a:off x="228600" y="2438400"/>
            <a:ext cx="8610600" cy="2387600"/>
          </a:xfrm>
          <a:prstGeom prst="rect">
            <a:avLst/>
          </a:prstGeom>
          <a:noFill/>
        </p:spPr>
      </p:pic>
      <p:sp>
        <p:nvSpPr>
          <p:cNvPr id="566275" name="Rectangle 3"/>
          <p:cNvSpPr>
            <a:spLocks noChangeArrowheads="1"/>
          </p:cNvSpPr>
          <p:nvPr/>
        </p:nvSpPr>
        <p:spPr bwMode="auto">
          <a:xfrm>
            <a:off x="0" y="4754563"/>
            <a:ext cx="3386138" cy="1066800"/>
          </a:xfrm>
          <a:prstGeom prst="rect">
            <a:avLst/>
          </a:prstGeom>
          <a:noFill/>
          <a:ln w="9525">
            <a:noFill/>
            <a:miter lim="800000"/>
            <a:headEnd/>
            <a:tailEnd/>
          </a:ln>
          <a:effectLst/>
        </p:spPr>
        <p:txBody>
          <a:bodyPr>
            <a:spAutoFit/>
          </a:bodyPr>
          <a:lstStyle/>
          <a:p>
            <a:pPr algn="ctr"/>
            <a:r>
              <a:rPr lang="en-US" sz="3200"/>
              <a:t>Deformed DCM sediments</a:t>
            </a:r>
          </a:p>
        </p:txBody>
      </p:sp>
      <p:sp>
        <p:nvSpPr>
          <p:cNvPr id="566276" name="Line 4"/>
          <p:cNvSpPr>
            <a:spLocks noChangeShapeType="1"/>
          </p:cNvSpPr>
          <p:nvPr/>
        </p:nvSpPr>
        <p:spPr bwMode="auto">
          <a:xfrm flipV="1">
            <a:off x="2095500" y="3371850"/>
            <a:ext cx="1323975" cy="1382713"/>
          </a:xfrm>
          <a:prstGeom prst="line">
            <a:avLst/>
          </a:prstGeom>
          <a:noFill/>
          <a:ln w="38100">
            <a:solidFill>
              <a:srgbClr val="FF0000"/>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3474" name="Picture 2" descr="fore1"/>
          <p:cNvPicPr>
            <a:picLocks noChangeAspect="1" noChangeArrowheads="1"/>
          </p:cNvPicPr>
          <p:nvPr/>
        </p:nvPicPr>
        <p:blipFill>
          <a:blip r:embed="rId3"/>
          <a:srcRect/>
          <a:stretch>
            <a:fillRect/>
          </a:stretch>
        </p:blipFill>
        <p:spPr bwMode="auto">
          <a:xfrm>
            <a:off x="152400" y="2590800"/>
            <a:ext cx="8763000" cy="1600200"/>
          </a:xfrm>
          <a:prstGeom prst="rect">
            <a:avLst/>
          </a:prstGeom>
          <a:noFill/>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4498" name="Picture 2" descr="fore2"/>
          <p:cNvPicPr>
            <a:picLocks noChangeAspect="1" noChangeArrowheads="1"/>
          </p:cNvPicPr>
          <p:nvPr/>
        </p:nvPicPr>
        <p:blipFill>
          <a:blip r:embed="rId3"/>
          <a:srcRect/>
          <a:stretch>
            <a:fillRect/>
          </a:stretch>
        </p:blipFill>
        <p:spPr bwMode="auto">
          <a:xfrm>
            <a:off x="152400" y="2133600"/>
            <a:ext cx="8839200" cy="2368550"/>
          </a:xfrm>
          <a:prstGeom prst="rect">
            <a:avLst/>
          </a:prstGeom>
          <a:noFill/>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22" name="Picture 2" descr="fore3"/>
          <p:cNvPicPr>
            <a:picLocks noChangeAspect="1" noChangeArrowheads="1"/>
          </p:cNvPicPr>
          <p:nvPr/>
        </p:nvPicPr>
        <p:blipFill>
          <a:blip r:embed="rId3"/>
          <a:srcRect/>
          <a:stretch>
            <a:fillRect/>
          </a:stretch>
        </p:blipFill>
        <p:spPr bwMode="auto">
          <a:xfrm>
            <a:off x="152400" y="1905000"/>
            <a:ext cx="8839200" cy="3014663"/>
          </a:xfrm>
          <a:prstGeom prst="rect">
            <a:avLst/>
          </a:prstGeom>
          <a:noFill/>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6546" name="Picture 2" descr="fore4"/>
          <p:cNvPicPr>
            <a:picLocks noChangeAspect="1" noChangeArrowheads="1"/>
          </p:cNvPicPr>
          <p:nvPr/>
        </p:nvPicPr>
        <p:blipFill>
          <a:blip r:embed="rId3"/>
          <a:srcRect/>
          <a:stretch>
            <a:fillRect/>
          </a:stretch>
        </p:blipFill>
        <p:spPr bwMode="auto">
          <a:xfrm>
            <a:off x="152400" y="1905000"/>
            <a:ext cx="8763000" cy="2784475"/>
          </a:xfrm>
          <a:prstGeom prst="rect">
            <a:avLst/>
          </a:prstGeom>
          <a:noFill/>
        </p:spPr>
      </p:pic>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7570" name="Picture 2" descr="fore5"/>
          <p:cNvPicPr>
            <a:picLocks noChangeAspect="1" noChangeArrowheads="1"/>
          </p:cNvPicPr>
          <p:nvPr/>
        </p:nvPicPr>
        <p:blipFill>
          <a:blip r:embed="rId3"/>
          <a:srcRect/>
          <a:stretch>
            <a:fillRect/>
          </a:stretch>
        </p:blipFill>
        <p:spPr bwMode="auto">
          <a:xfrm>
            <a:off x="228600" y="1905000"/>
            <a:ext cx="8763000" cy="2800350"/>
          </a:xfrm>
          <a:prstGeom prst="rect">
            <a:avLst/>
          </a:prstGeom>
          <a:noFill/>
        </p:spPr>
      </p:pic>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4066" name="Picture 2" descr="stagei"/>
          <p:cNvPicPr>
            <a:picLocks noChangeAspect="1" noChangeArrowheads="1"/>
          </p:cNvPicPr>
          <p:nvPr/>
        </p:nvPicPr>
        <p:blipFill>
          <a:blip r:embed="rId3"/>
          <a:srcRect/>
          <a:stretch>
            <a:fillRect/>
          </a:stretch>
        </p:blipFill>
        <p:spPr bwMode="auto">
          <a:xfrm>
            <a:off x="304800" y="2743200"/>
            <a:ext cx="8610600" cy="1873250"/>
          </a:xfrm>
          <a:prstGeom prst="rect">
            <a:avLst/>
          </a:prstGeom>
          <a:noFill/>
        </p:spPr>
      </p:pic>
      <p:sp>
        <p:nvSpPr>
          <p:cNvPr id="344067" name="Rectangle 3"/>
          <p:cNvSpPr>
            <a:spLocks noChangeArrowheads="1"/>
          </p:cNvSpPr>
          <p:nvPr/>
        </p:nvSpPr>
        <p:spPr bwMode="auto">
          <a:xfrm>
            <a:off x="3657600" y="2057400"/>
            <a:ext cx="2189163" cy="579438"/>
          </a:xfrm>
          <a:prstGeom prst="rect">
            <a:avLst/>
          </a:prstGeom>
          <a:noFill/>
          <a:ln w="9525">
            <a:noFill/>
            <a:miter lim="800000"/>
            <a:headEnd/>
            <a:tailEnd/>
          </a:ln>
          <a:effectLst/>
        </p:spPr>
        <p:txBody>
          <a:bodyPr wrap="none">
            <a:spAutoFit/>
          </a:bodyPr>
          <a:lstStyle/>
          <a:p>
            <a:r>
              <a:rPr lang="en-US" sz="3200"/>
              <a:t>peneplane</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6" name="Picture 4" descr="stagei"/>
          <p:cNvPicPr>
            <a:picLocks noChangeAspect="1" noChangeArrowheads="1"/>
          </p:cNvPicPr>
          <p:nvPr/>
        </p:nvPicPr>
        <p:blipFill>
          <a:blip r:embed="rId3"/>
          <a:srcRect/>
          <a:stretch>
            <a:fillRect/>
          </a:stretch>
        </p:blipFill>
        <p:spPr bwMode="auto">
          <a:xfrm>
            <a:off x="304800" y="2743200"/>
            <a:ext cx="8610600" cy="1873250"/>
          </a:xfrm>
          <a:prstGeom prst="rect">
            <a:avLst/>
          </a:prstGeom>
          <a:noFill/>
        </p:spPr>
      </p:pic>
      <p:sp>
        <p:nvSpPr>
          <p:cNvPr id="44037" name="Rectangle 5"/>
          <p:cNvSpPr>
            <a:spLocks noChangeArrowheads="1"/>
          </p:cNvSpPr>
          <p:nvPr/>
        </p:nvSpPr>
        <p:spPr bwMode="auto">
          <a:xfrm>
            <a:off x="1219200" y="762000"/>
            <a:ext cx="6946900" cy="579438"/>
          </a:xfrm>
          <a:prstGeom prst="rect">
            <a:avLst/>
          </a:prstGeom>
          <a:noFill/>
          <a:ln w="9525">
            <a:noFill/>
            <a:miter lim="800000"/>
            <a:headEnd/>
            <a:tailEnd/>
          </a:ln>
          <a:effectLst/>
        </p:spPr>
        <p:txBody>
          <a:bodyPr wrap="none">
            <a:spAutoFit/>
          </a:bodyPr>
          <a:lstStyle/>
          <a:p>
            <a:r>
              <a:rPr lang="en-US" sz="3200"/>
              <a:t>Stage I – Stable Continental Craton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5554" name="Picture 2" descr="stageg"/>
          <p:cNvPicPr>
            <a:picLocks noChangeAspect="1" noChangeArrowheads="1"/>
          </p:cNvPicPr>
          <p:nvPr/>
        </p:nvPicPr>
        <p:blipFill>
          <a:blip r:embed="rId3"/>
          <a:srcRect/>
          <a:stretch>
            <a:fillRect/>
          </a:stretch>
        </p:blipFill>
        <p:spPr bwMode="auto">
          <a:xfrm>
            <a:off x="304800" y="2209800"/>
            <a:ext cx="8686800" cy="2190750"/>
          </a:xfrm>
          <a:prstGeom prst="rect">
            <a:avLst/>
          </a:prstGeom>
          <a:noFill/>
        </p:spPr>
      </p:pic>
      <p:sp>
        <p:nvSpPr>
          <p:cNvPr id="535555" name="Line 3"/>
          <p:cNvSpPr>
            <a:spLocks noChangeShapeType="1"/>
          </p:cNvSpPr>
          <p:nvPr/>
        </p:nvSpPr>
        <p:spPr bwMode="auto">
          <a:xfrm>
            <a:off x="5181600" y="762000"/>
            <a:ext cx="762000" cy="2057400"/>
          </a:xfrm>
          <a:prstGeom prst="line">
            <a:avLst/>
          </a:prstGeom>
          <a:noFill/>
          <a:ln w="38100">
            <a:solidFill>
              <a:srgbClr val="FF0000"/>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0" name="Picture 4" descr="stagifin"/>
          <p:cNvPicPr>
            <a:picLocks noChangeAspect="1" noChangeArrowheads="1"/>
          </p:cNvPicPr>
          <p:nvPr/>
        </p:nvPicPr>
        <p:blipFill>
          <a:blip r:embed="rId3"/>
          <a:srcRect/>
          <a:stretch>
            <a:fillRect/>
          </a:stretch>
        </p:blipFill>
        <p:spPr bwMode="auto">
          <a:xfrm>
            <a:off x="228600" y="1600200"/>
            <a:ext cx="8686800" cy="3578225"/>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6066" name="Picture 2" descr="stageg"/>
          <p:cNvPicPr>
            <a:picLocks noChangeAspect="1" noChangeArrowheads="1"/>
          </p:cNvPicPr>
          <p:nvPr/>
        </p:nvPicPr>
        <p:blipFill>
          <a:blip r:embed="rId3"/>
          <a:srcRect/>
          <a:stretch>
            <a:fillRect/>
          </a:stretch>
        </p:blipFill>
        <p:spPr bwMode="auto">
          <a:xfrm>
            <a:off x="304800" y="2209800"/>
            <a:ext cx="8686800" cy="2190750"/>
          </a:xfrm>
          <a:prstGeom prst="rect">
            <a:avLst/>
          </a:prstGeom>
          <a:noFill/>
        </p:spPr>
      </p:pic>
      <p:sp>
        <p:nvSpPr>
          <p:cNvPr id="216068" name="Line 4"/>
          <p:cNvSpPr>
            <a:spLocks noChangeShapeType="1"/>
          </p:cNvSpPr>
          <p:nvPr/>
        </p:nvSpPr>
        <p:spPr bwMode="auto">
          <a:xfrm>
            <a:off x="5181600" y="762000"/>
            <a:ext cx="762000" cy="2057400"/>
          </a:xfrm>
          <a:prstGeom prst="line">
            <a:avLst/>
          </a:prstGeom>
          <a:noFill/>
          <a:ln w="38100">
            <a:solidFill>
              <a:srgbClr val="FF0000"/>
            </a:solidFill>
            <a:round/>
            <a:headEnd/>
            <a:tailEnd type="triangle" w="med" len="med"/>
          </a:ln>
          <a:effectLst/>
        </p:spPr>
        <p:txBody>
          <a:bodyPr/>
          <a:lstStyle/>
          <a:p>
            <a:endParaRPr lang="en-US"/>
          </a:p>
        </p:txBody>
      </p:sp>
      <p:sp>
        <p:nvSpPr>
          <p:cNvPr id="216069" name="Text Box 5"/>
          <p:cNvSpPr txBox="1">
            <a:spLocks noChangeArrowheads="1"/>
          </p:cNvSpPr>
          <p:nvPr/>
        </p:nvSpPr>
        <p:spPr bwMode="auto">
          <a:xfrm>
            <a:off x="4343400" y="228600"/>
            <a:ext cx="1447800" cy="519113"/>
          </a:xfrm>
          <a:prstGeom prst="rect">
            <a:avLst/>
          </a:prstGeom>
          <a:noFill/>
          <a:ln w="9525">
            <a:noFill/>
            <a:miter lim="800000"/>
            <a:headEnd/>
            <a:tailEnd/>
          </a:ln>
          <a:effectLst/>
        </p:spPr>
        <p:txBody>
          <a:bodyPr>
            <a:spAutoFit/>
          </a:bodyPr>
          <a:lstStyle/>
          <a:p>
            <a:pPr algn="ctr">
              <a:spcBef>
                <a:spcPct val="50000"/>
              </a:spcBef>
            </a:pPr>
            <a:r>
              <a:rPr lang="en-US">
                <a:effectLst>
                  <a:outerShdw blurRad="38100" dist="38100" dir="2700000" algn="tl">
                    <a:srgbClr val="C0C0C0"/>
                  </a:outerShdw>
                </a:effectLst>
              </a:rPr>
              <a:t>trench</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5634" name="Picture 2" descr="stageg"/>
          <p:cNvPicPr>
            <a:picLocks noChangeAspect="1" noChangeArrowheads="1"/>
          </p:cNvPicPr>
          <p:nvPr/>
        </p:nvPicPr>
        <p:blipFill>
          <a:blip r:embed="rId3"/>
          <a:srcRect/>
          <a:stretch>
            <a:fillRect/>
          </a:stretch>
        </p:blipFill>
        <p:spPr bwMode="auto">
          <a:xfrm>
            <a:off x="304800" y="2209800"/>
            <a:ext cx="8686800" cy="2190750"/>
          </a:xfrm>
          <a:prstGeom prst="rect">
            <a:avLst/>
          </a:prstGeom>
          <a:noFill/>
        </p:spPr>
      </p:pic>
      <p:pic>
        <p:nvPicPr>
          <p:cNvPr id="325637" name="Picture 5" descr="sumowres"/>
          <p:cNvPicPr>
            <a:picLocks noChangeAspect="1" noChangeArrowheads="1"/>
          </p:cNvPicPr>
          <p:nvPr/>
        </p:nvPicPr>
        <p:blipFill>
          <a:blip r:embed="rId4"/>
          <a:srcRect/>
          <a:stretch>
            <a:fillRect/>
          </a:stretch>
        </p:blipFill>
        <p:spPr bwMode="auto">
          <a:xfrm>
            <a:off x="3938588" y="3544888"/>
            <a:ext cx="1801812" cy="2622550"/>
          </a:xfrm>
          <a:prstGeom prst="rect">
            <a:avLst/>
          </a:prstGeom>
          <a:noFill/>
        </p:spPr>
      </p:pic>
      <p:sp>
        <p:nvSpPr>
          <p:cNvPr id="325635" name="Line 3"/>
          <p:cNvSpPr>
            <a:spLocks noChangeShapeType="1"/>
          </p:cNvSpPr>
          <p:nvPr/>
        </p:nvSpPr>
        <p:spPr bwMode="auto">
          <a:xfrm flipV="1">
            <a:off x="4572000" y="3048000"/>
            <a:ext cx="1600200" cy="2627313"/>
          </a:xfrm>
          <a:prstGeom prst="line">
            <a:avLst/>
          </a:prstGeom>
          <a:noFill/>
          <a:ln w="38100">
            <a:solidFill>
              <a:srgbClr val="FF0000"/>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7602" name="Picture 2" descr="stageg"/>
          <p:cNvPicPr>
            <a:picLocks noChangeAspect="1" noChangeArrowheads="1"/>
          </p:cNvPicPr>
          <p:nvPr/>
        </p:nvPicPr>
        <p:blipFill>
          <a:blip r:embed="rId3"/>
          <a:srcRect/>
          <a:stretch>
            <a:fillRect/>
          </a:stretch>
        </p:blipFill>
        <p:spPr bwMode="auto">
          <a:xfrm>
            <a:off x="304800" y="2209800"/>
            <a:ext cx="8686800" cy="2190750"/>
          </a:xfrm>
          <a:prstGeom prst="rect">
            <a:avLst/>
          </a:prstGeom>
          <a:noFill/>
        </p:spPr>
      </p:pic>
      <p:sp>
        <p:nvSpPr>
          <p:cNvPr id="537603" name="Line 3"/>
          <p:cNvSpPr>
            <a:spLocks noChangeShapeType="1"/>
          </p:cNvSpPr>
          <p:nvPr/>
        </p:nvSpPr>
        <p:spPr bwMode="auto">
          <a:xfrm flipV="1">
            <a:off x="5029200" y="3048000"/>
            <a:ext cx="1143000" cy="1143000"/>
          </a:xfrm>
          <a:prstGeom prst="line">
            <a:avLst/>
          </a:prstGeom>
          <a:noFill/>
          <a:ln w="38100">
            <a:solidFill>
              <a:srgbClr val="FF0000"/>
            </a:solidFill>
            <a:round/>
            <a:headEnd/>
            <a:tailEnd type="triangle" w="med" len="med"/>
          </a:ln>
          <a:effectLst/>
        </p:spPr>
        <p:txBody>
          <a:bodyPr/>
          <a:lstStyle/>
          <a:p>
            <a:endParaRPr lang="en-US"/>
          </a:p>
        </p:txBody>
      </p:sp>
      <p:sp>
        <p:nvSpPr>
          <p:cNvPr id="537604" name="Text Box 4"/>
          <p:cNvSpPr txBox="1">
            <a:spLocks noChangeArrowheads="1"/>
          </p:cNvSpPr>
          <p:nvPr/>
        </p:nvSpPr>
        <p:spPr bwMode="auto">
          <a:xfrm>
            <a:off x="3505200" y="4191000"/>
            <a:ext cx="2362200" cy="946150"/>
          </a:xfrm>
          <a:prstGeom prst="rect">
            <a:avLst/>
          </a:prstGeom>
          <a:noFill/>
          <a:ln w="9525">
            <a:noFill/>
            <a:miter lim="800000"/>
            <a:headEnd/>
            <a:tailEnd/>
          </a:ln>
          <a:effectLst/>
        </p:spPr>
        <p:txBody>
          <a:bodyPr>
            <a:spAutoFit/>
          </a:bodyPr>
          <a:lstStyle/>
          <a:p>
            <a:pPr algn="ctr">
              <a:spcBef>
                <a:spcPct val="50000"/>
              </a:spcBef>
            </a:pPr>
            <a:r>
              <a:rPr lang="en-US">
                <a:effectLst>
                  <a:outerShdw blurRad="38100" dist="38100" dir="2700000" algn="tl">
                    <a:srgbClr val="C0C0C0"/>
                  </a:outerShdw>
                </a:effectLst>
              </a:rPr>
              <a:t>Accretionary wedge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6658" name="Picture 2" descr="stageg"/>
          <p:cNvPicPr>
            <a:picLocks noChangeAspect="1" noChangeArrowheads="1"/>
          </p:cNvPicPr>
          <p:nvPr/>
        </p:nvPicPr>
        <p:blipFill>
          <a:blip r:embed="rId3"/>
          <a:srcRect/>
          <a:stretch>
            <a:fillRect/>
          </a:stretch>
        </p:blipFill>
        <p:spPr bwMode="auto">
          <a:xfrm>
            <a:off x="304800" y="2209800"/>
            <a:ext cx="8686800" cy="2190750"/>
          </a:xfrm>
          <a:prstGeom prst="rect">
            <a:avLst/>
          </a:prstGeom>
          <a:noFill/>
        </p:spPr>
      </p:pic>
      <p:sp>
        <p:nvSpPr>
          <p:cNvPr id="326659" name="Line 3"/>
          <p:cNvSpPr>
            <a:spLocks noChangeShapeType="1"/>
          </p:cNvSpPr>
          <p:nvPr/>
        </p:nvSpPr>
        <p:spPr bwMode="auto">
          <a:xfrm flipH="1">
            <a:off x="6473825" y="1143000"/>
            <a:ext cx="3175" cy="1652588"/>
          </a:xfrm>
          <a:prstGeom prst="line">
            <a:avLst/>
          </a:prstGeom>
          <a:noFill/>
          <a:ln w="38100">
            <a:solidFill>
              <a:srgbClr val="FF0000"/>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9650" name="Picture 2" descr="stageg"/>
          <p:cNvPicPr>
            <a:picLocks noChangeAspect="1" noChangeArrowheads="1"/>
          </p:cNvPicPr>
          <p:nvPr/>
        </p:nvPicPr>
        <p:blipFill>
          <a:blip r:embed="rId3"/>
          <a:srcRect/>
          <a:stretch>
            <a:fillRect/>
          </a:stretch>
        </p:blipFill>
        <p:spPr bwMode="auto">
          <a:xfrm>
            <a:off x="304800" y="2209800"/>
            <a:ext cx="8686800" cy="2190750"/>
          </a:xfrm>
          <a:prstGeom prst="rect">
            <a:avLst/>
          </a:prstGeom>
          <a:noFill/>
        </p:spPr>
      </p:pic>
      <p:sp>
        <p:nvSpPr>
          <p:cNvPr id="539651" name="Line 3"/>
          <p:cNvSpPr>
            <a:spLocks noChangeShapeType="1"/>
          </p:cNvSpPr>
          <p:nvPr/>
        </p:nvSpPr>
        <p:spPr bwMode="auto">
          <a:xfrm flipH="1">
            <a:off x="6473825" y="1143000"/>
            <a:ext cx="3175" cy="1652588"/>
          </a:xfrm>
          <a:prstGeom prst="line">
            <a:avLst/>
          </a:prstGeom>
          <a:noFill/>
          <a:ln w="38100">
            <a:solidFill>
              <a:srgbClr val="FF0000"/>
            </a:solidFill>
            <a:round/>
            <a:headEnd/>
            <a:tailEnd type="triangle" w="med" len="med"/>
          </a:ln>
          <a:effectLst/>
        </p:spPr>
        <p:txBody>
          <a:bodyPr/>
          <a:lstStyle/>
          <a:p>
            <a:endParaRPr lang="en-US"/>
          </a:p>
        </p:txBody>
      </p:sp>
      <p:sp>
        <p:nvSpPr>
          <p:cNvPr id="539652" name="Text Box 4"/>
          <p:cNvSpPr txBox="1">
            <a:spLocks noChangeArrowheads="1"/>
          </p:cNvSpPr>
          <p:nvPr/>
        </p:nvSpPr>
        <p:spPr bwMode="auto">
          <a:xfrm>
            <a:off x="5486400" y="228600"/>
            <a:ext cx="1905000" cy="946150"/>
          </a:xfrm>
          <a:prstGeom prst="rect">
            <a:avLst/>
          </a:prstGeom>
          <a:noFill/>
          <a:ln w="9525">
            <a:noFill/>
            <a:miter lim="800000"/>
            <a:headEnd/>
            <a:tailEnd/>
          </a:ln>
          <a:effectLst/>
        </p:spPr>
        <p:txBody>
          <a:bodyPr>
            <a:spAutoFit/>
          </a:bodyPr>
          <a:lstStyle/>
          <a:p>
            <a:pPr algn="ctr">
              <a:spcBef>
                <a:spcPct val="50000"/>
              </a:spcBef>
            </a:pPr>
            <a:r>
              <a:rPr lang="en-US">
                <a:effectLst>
                  <a:outerShdw blurRad="38100" dist="38100" dir="2700000" algn="tl">
                    <a:srgbClr val="C0C0C0"/>
                  </a:outerShdw>
                </a:effectLst>
              </a:rPr>
              <a:t>forearc basin</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rgbClr val="FF0000"/>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rgbClr val="FF0000"/>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3807</TotalTime>
  <Words>1081</Words>
  <Application>Microsoft Office PowerPoint</Application>
  <PresentationFormat>On-screen Show (4:3)</PresentationFormat>
  <Paragraphs>105</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Company>Grossmont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Gary Jacobson</dc:creator>
  <cp:lastModifiedBy>Gary Jacobson</cp:lastModifiedBy>
  <cp:revision>109</cp:revision>
  <dcterms:created xsi:type="dcterms:W3CDTF">2005-01-14T20:27:31Z</dcterms:created>
  <dcterms:modified xsi:type="dcterms:W3CDTF">2008-06-16T20:54:29Z</dcterms:modified>
</cp:coreProperties>
</file>